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theme/theme5.xml" ContentType="application/vnd.openxmlformats-officedocument.theme+xml"/>
  <Override PartName="/ppt/slideLayouts/slideLayout31.xml" ContentType="application/vnd.openxmlformats-officedocument.presentationml.slideLayout+xml"/>
  <Override PartName="/ppt/theme/theme6.xml" ContentType="application/vnd.openxmlformats-officedocument.theme+xml"/>
  <Override PartName="/ppt/slideLayouts/slideLayout3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81" r:id="rId2"/>
    <p:sldMasterId id="2147483683" r:id="rId3"/>
    <p:sldMasterId id="2147483695" r:id="rId4"/>
    <p:sldMasterId id="2147483697" r:id="rId5"/>
    <p:sldMasterId id="2147483699" r:id="rId6"/>
    <p:sldMasterId id="2147483701" r:id="rId7"/>
  </p:sldMasterIdLst>
  <p:notesMasterIdLst>
    <p:notesMasterId r:id="rId24"/>
  </p:notesMasterIdLst>
  <p:sldIdLst>
    <p:sldId id="316" r:id="rId8"/>
    <p:sldId id="320" r:id="rId9"/>
    <p:sldId id="314" r:id="rId10"/>
    <p:sldId id="260" r:id="rId11"/>
    <p:sldId id="324" r:id="rId12"/>
    <p:sldId id="313" r:id="rId13"/>
    <p:sldId id="323" r:id="rId14"/>
    <p:sldId id="321" r:id="rId15"/>
    <p:sldId id="328" r:id="rId16"/>
    <p:sldId id="326" r:id="rId17"/>
    <p:sldId id="259" r:id="rId18"/>
    <p:sldId id="325" r:id="rId19"/>
    <p:sldId id="330" r:id="rId20"/>
    <p:sldId id="311" r:id="rId21"/>
    <p:sldId id="318" r:id="rId22"/>
    <p:sldId id="30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80DF"/>
    <a:srgbClr val="8F45C7"/>
    <a:srgbClr val="672C94"/>
    <a:srgbClr val="4088E0"/>
    <a:srgbClr val="F3ABEA"/>
    <a:srgbClr val="136F2B"/>
    <a:srgbClr val="189037"/>
    <a:srgbClr val="8238BA"/>
    <a:srgbClr val="275F5A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912" y="-96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3823816-1B76-4BC0-BC78-9F7ED99F5F46}" type="datetimeFigureOut">
              <a:rPr lang="fa-IR" smtClean="0"/>
              <a:t>15/11/1443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EA7C089-F476-4F30-9534-B14CA7FDAB2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96770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7C089-F476-4F30-9534-B14CA7FDAB27}" type="slidenum">
              <a:rPr lang="fa-IR" smtClean="0"/>
              <a:t>14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58719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عنوان اسلای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8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fa-IR"/>
              <a:t>برای ویرایش نسخه اصلی سبک عنوان کلیک کنید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8" y="4050847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a-IR"/>
              <a:t>برای ویرایش نسخه اصلی سبک زیرنویس کلیک کنید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عنوان و زیرنوی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7" y="609600"/>
            <a:ext cx="8596669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a-IR"/>
              <a:t>برای ویرایش نسخه اصلی سبک عنوان کلیک کنید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7" y="4470400"/>
            <a:ext cx="8596669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a-IR"/>
              <a:t>برای ویرایش سبک‌های متن اصلی، کلیک کنید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نقل قول با زیرنوی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8" y="609600"/>
            <a:ext cx="809413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a-IR"/>
              <a:t>برای ویرایش نسخه اصلی سبک عنوان کلیک کنید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42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a-IR"/>
              <a:t>برای ویرایش سبک‌های متن اصلی، کلیک کنید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7" y="4470400"/>
            <a:ext cx="8596669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a-IR"/>
              <a:t>برای ویرایش سبک‌های متن اصلی، کلیک کنید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1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4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کارت نا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7" y="1931988"/>
            <a:ext cx="8596669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fa-IR"/>
              <a:t>برای ویرایش نسخه اصلی سبک عنوان کلیک کنید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7" y="4527448"/>
            <a:ext cx="8596669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a-IR"/>
              <a:t>برای ویرایش سبک‌های متن اصلی، کلیک کنید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کارت نام نقل قو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8" y="609600"/>
            <a:ext cx="809413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a-IR"/>
              <a:t>برای ویرایش نسخه اصلی سبک عنوان کلیک کنید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5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a-IR"/>
              <a:t>برای ویرایش سبک‌های متن اصلی، کلیک کنید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7" y="4527448"/>
            <a:ext cx="8596669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a-IR"/>
              <a:t>برای ویرایش سبک‌های متن اصلی، کلیک کنید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1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4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صحیح یا اشتبا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5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a-IR"/>
              <a:t>برای ویرایش نسخه اصلی سبک عنوان کلیک کنید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5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a-IR"/>
              <a:t>برای ویرایش سبک‌های متن اصلی، کلیک کنید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7" y="4527448"/>
            <a:ext cx="8596669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a-IR"/>
              <a:t>برای ویرایش سبک‌های متن اصلی، کلیک کنید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 متن عمود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برای ویرایش نسخه اصلی سبک عنوان کلیک کنید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a-IR"/>
              <a:t>برای ویرایش سبک‌های متن اصلی، کلیک کنید</a:t>
            </a:r>
          </a:p>
          <a:p>
            <a:pPr lvl="1"/>
            <a:r>
              <a:rPr lang="fa-IR"/>
              <a:t>سطح دوم</a:t>
            </a:r>
          </a:p>
          <a:p>
            <a:pPr lvl="2"/>
            <a:r>
              <a:rPr lang="fa-IR"/>
              <a:t>سطح سوم</a:t>
            </a:r>
          </a:p>
          <a:p>
            <a:pPr lvl="3"/>
            <a:r>
              <a:rPr lang="fa-IR"/>
              <a:t>سطح چهارم</a:t>
            </a:r>
          </a:p>
          <a:p>
            <a:pPr lvl="4"/>
            <a:r>
              <a:rPr lang="fa-IR"/>
              <a:t>سطح پنجم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عمودی و مت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8" y="609613"/>
            <a:ext cx="1304743" cy="5251451"/>
          </a:xfrm>
        </p:spPr>
        <p:txBody>
          <a:bodyPr vert="eaVert" anchor="ctr"/>
          <a:lstStyle/>
          <a:p>
            <a:r>
              <a:rPr lang="fa-IR"/>
              <a:t>برای ویرایش نسخه اصلی سبک عنوان کلیک کنید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8" y="609600"/>
            <a:ext cx="7060152" cy="5251450"/>
          </a:xfrm>
        </p:spPr>
        <p:txBody>
          <a:bodyPr vert="eaVert"/>
          <a:lstStyle/>
          <a:p>
            <a:pPr lvl="0"/>
            <a:r>
              <a:rPr lang="fa-IR"/>
              <a:t>برای ویرایش سبک‌های متن اصلی، کلیک کنید</a:t>
            </a:r>
          </a:p>
          <a:p>
            <a:pPr lvl="1"/>
            <a:r>
              <a:rPr lang="fa-IR"/>
              <a:t>سطح دوم</a:t>
            </a:r>
          </a:p>
          <a:p>
            <a:pPr lvl="2"/>
            <a:r>
              <a:rPr lang="fa-IR"/>
              <a:t>سطح سوم</a:t>
            </a:r>
          </a:p>
          <a:p>
            <a:pPr lvl="3"/>
            <a:r>
              <a:rPr lang="fa-IR"/>
              <a:t>سطح چهارم</a:t>
            </a:r>
          </a:p>
          <a:p>
            <a:pPr lvl="4"/>
            <a:r>
              <a:rPr lang="fa-IR"/>
              <a:t>سطح پنجم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79290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1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UY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522569-A0C3-439B-BD28-8067F2781FFB}" type="slidenum">
              <a:rPr lang="es-ES" altLang="en-US">
                <a:solidFill>
                  <a:srgbClr val="000000"/>
                </a:solidFill>
              </a:rPr>
              <a:pPr/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4378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5174CA-3C0F-472D-8C04-ACBB988B5CB0}" type="slidenum">
              <a:rPr lang="es-ES" altLang="en-US">
                <a:solidFill>
                  <a:srgbClr val="000000"/>
                </a:solidFill>
              </a:rPr>
              <a:pPr/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217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 محتو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a-IR"/>
              <a:t>برای ویرایش نسخه اصلی سبک عنوان کلیک کنید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a-IR"/>
              <a:t>برای ویرایش سبک‌های متن اصلی، کلیک کنید</a:t>
            </a:r>
          </a:p>
          <a:p>
            <a:pPr lvl="1"/>
            <a:r>
              <a:rPr lang="fa-IR"/>
              <a:t>سطح دوم</a:t>
            </a:r>
          </a:p>
          <a:p>
            <a:pPr lvl="2"/>
            <a:r>
              <a:rPr lang="fa-IR"/>
              <a:t>سطح سوم</a:t>
            </a:r>
          </a:p>
          <a:p>
            <a:pPr lvl="3"/>
            <a:r>
              <a:rPr lang="fa-IR"/>
              <a:t>سطح چهارم</a:t>
            </a:r>
          </a:p>
          <a:p>
            <a:pPr lvl="4"/>
            <a:r>
              <a:rPr lang="fa-IR"/>
              <a:t>سطح پنجم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7" y="4406909"/>
            <a:ext cx="103632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7" y="2906713"/>
            <a:ext cx="10363201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1CFF6D-E11B-4664-8917-C4FD22BE0A40}" type="slidenum">
              <a:rPr lang="es-ES" altLang="en-US">
                <a:solidFill>
                  <a:srgbClr val="000000"/>
                </a:solidFill>
              </a:rPr>
              <a:pPr/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0996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4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60ECD7-5655-4BE4-8B7D-35EC380AD44A}" type="slidenum">
              <a:rPr lang="es-ES" altLang="en-US">
                <a:solidFill>
                  <a:srgbClr val="000000"/>
                </a:solidFill>
              </a:rPr>
              <a:pPr/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487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4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4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CF2C28-05E8-47EA-9DB1-42988FABBAAD}" type="slidenum">
              <a:rPr lang="es-ES" altLang="en-US">
                <a:solidFill>
                  <a:srgbClr val="000000"/>
                </a:solidFill>
              </a:rPr>
              <a:pPr/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8160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6158EA-4DAD-438C-BCC4-6C516C5804C2}" type="slidenum">
              <a:rPr lang="es-ES" altLang="en-US">
                <a:solidFill>
                  <a:srgbClr val="000000"/>
                </a:solidFill>
              </a:rPr>
              <a:pPr/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374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4FD832-422D-4D05-8FA3-4203EAA807E8}" type="slidenum">
              <a:rPr lang="es-ES" altLang="en-US">
                <a:solidFill>
                  <a:srgbClr val="000000"/>
                </a:solidFill>
              </a:rPr>
              <a:pPr/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9715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4" y="273050"/>
            <a:ext cx="401108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4" y="1435103"/>
            <a:ext cx="401108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0D8CB2-7CC1-4A28-82B3-F6693207DB2B}" type="slidenum">
              <a:rPr lang="es-ES" altLang="en-US">
                <a:solidFill>
                  <a:srgbClr val="000000"/>
                </a:solidFill>
              </a:rPr>
              <a:pPr/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9747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20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20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UY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20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85CD03-E0C7-4549-94B2-30523CF501EC}" type="slidenum">
              <a:rPr lang="es-ES" altLang="en-US">
                <a:solidFill>
                  <a:srgbClr val="000000"/>
                </a:solidFill>
              </a:rPr>
              <a:pPr/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5585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37F76A-8FDC-4904-8C9B-EC6A0E66B63B}" type="slidenum">
              <a:rPr lang="es-ES" altLang="en-US">
                <a:solidFill>
                  <a:srgbClr val="000000"/>
                </a:solidFill>
              </a:rPr>
              <a:pPr/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7914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1" y="274647"/>
            <a:ext cx="27432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47"/>
            <a:ext cx="80264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9FF425-B92B-4516-863C-42149F3C5C0A}" type="slidenum">
              <a:rPr lang="es-ES" altLang="en-US">
                <a:solidFill>
                  <a:srgbClr val="000000"/>
                </a:solidFill>
              </a:rPr>
              <a:pPr/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3054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5070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سربرگ بخ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7" y="2700871"/>
            <a:ext cx="8596669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a-IR"/>
              <a:t>برای ویرایش نسخه اصلی سبک عنوان کلیک کنید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7" y="4527448"/>
            <a:ext cx="859666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a-IR"/>
              <a:t>برای ویرایش سبک‌های متن اصلی، کلیک کنید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E06F-30EC-4728-839B-FAC28487500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C6221-FCEB-48F8-A4BF-575D0BCCA7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8810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4403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9372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دو محتو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برای ویرایش نسخه اصلی سبک عنوان کلیک کنید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41" y="2160589"/>
            <a:ext cx="4184035" cy="3880772"/>
          </a:xfrm>
        </p:spPr>
        <p:txBody>
          <a:bodyPr/>
          <a:lstStyle/>
          <a:p>
            <a:pPr lvl="0"/>
            <a:r>
              <a:rPr lang="fa-IR"/>
              <a:t>برای ویرایش سبک‌های متن اصلی، کلیک کنید</a:t>
            </a:r>
          </a:p>
          <a:p>
            <a:pPr lvl="1"/>
            <a:r>
              <a:rPr lang="fa-IR"/>
              <a:t>سطح دوم</a:t>
            </a:r>
          </a:p>
          <a:p>
            <a:pPr lvl="2"/>
            <a:r>
              <a:rPr lang="fa-IR"/>
              <a:t>سطح سوم</a:t>
            </a:r>
          </a:p>
          <a:p>
            <a:pPr lvl="3"/>
            <a:r>
              <a:rPr lang="fa-IR"/>
              <a:t>سطح چهارم</a:t>
            </a:r>
          </a:p>
          <a:p>
            <a:pPr lvl="4"/>
            <a:r>
              <a:rPr lang="fa-IR"/>
              <a:t>سطح پنجم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4" y="2160590"/>
            <a:ext cx="4184035" cy="3880773"/>
          </a:xfrm>
        </p:spPr>
        <p:txBody>
          <a:bodyPr/>
          <a:lstStyle/>
          <a:p>
            <a:pPr lvl="0"/>
            <a:r>
              <a:rPr lang="fa-IR"/>
              <a:t>برای ویرایش سبک‌های متن اصلی، کلیک کنید</a:t>
            </a:r>
          </a:p>
          <a:p>
            <a:pPr lvl="1"/>
            <a:r>
              <a:rPr lang="fa-IR"/>
              <a:t>سطح دوم</a:t>
            </a:r>
          </a:p>
          <a:p>
            <a:pPr lvl="2"/>
            <a:r>
              <a:rPr lang="fa-IR"/>
              <a:t>سطح سوم</a:t>
            </a:r>
          </a:p>
          <a:p>
            <a:pPr lvl="3"/>
            <a:r>
              <a:rPr lang="fa-IR"/>
              <a:t>سطح چهارم</a:t>
            </a:r>
          </a:p>
          <a:p>
            <a:pPr lvl="4"/>
            <a:r>
              <a:rPr lang="fa-IR"/>
              <a:t>سطح پنجم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6/14/2022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یس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/>
              <a:t>برای ویرایش نسخه اصلی سبک عنوان کلیک کنید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52" y="2160983"/>
            <a:ext cx="41856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a-IR"/>
              <a:t>برای ویرایش سبک‌های متن اصلی، کلیک کنید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52" y="2737259"/>
            <a:ext cx="4185624" cy="3304117"/>
          </a:xfrm>
        </p:spPr>
        <p:txBody>
          <a:bodyPr>
            <a:normAutofit/>
          </a:bodyPr>
          <a:lstStyle/>
          <a:p>
            <a:pPr lvl="0"/>
            <a:r>
              <a:rPr lang="fa-IR"/>
              <a:t>برای ویرایش سبک‌های متن اصلی، کلیک کنید</a:t>
            </a:r>
          </a:p>
          <a:p>
            <a:pPr lvl="1"/>
            <a:r>
              <a:rPr lang="fa-IR"/>
              <a:t>سطح دوم</a:t>
            </a:r>
          </a:p>
          <a:p>
            <a:pPr lvl="2"/>
            <a:r>
              <a:rPr lang="fa-IR"/>
              <a:t>سطح سوم</a:t>
            </a:r>
          </a:p>
          <a:p>
            <a:pPr lvl="3"/>
            <a:r>
              <a:rPr lang="fa-IR"/>
              <a:t>سطح چهارم</a:t>
            </a:r>
          </a:p>
          <a:p>
            <a:pPr lvl="4"/>
            <a:r>
              <a:rPr lang="fa-IR"/>
              <a:t>سطح پنجم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5" y="2160983"/>
            <a:ext cx="418561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a-IR"/>
              <a:t>برای ویرایش سبک‌های متن اصلی، کلیک کنید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90" y="2737259"/>
            <a:ext cx="4185616" cy="3304117"/>
          </a:xfrm>
        </p:spPr>
        <p:txBody>
          <a:bodyPr>
            <a:normAutofit/>
          </a:bodyPr>
          <a:lstStyle/>
          <a:p>
            <a:pPr lvl="0"/>
            <a:r>
              <a:rPr lang="fa-IR"/>
              <a:t>برای ویرایش سبک‌های متن اصلی، کلیک کنید</a:t>
            </a:r>
          </a:p>
          <a:p>
            <a:pPr lvl="1"/>
            <a:r>
              <a:rPr lang="fa-IR"/>
              <a:t>سطح دوم</a:t>
            </a:r>
          </a:p>
          <a:p>
            <a:pPr lvl="2"/>
            <a:r>
              <a:rPr lang="fa-IR"/>
              <a:t>سطح سوم</a:t>
            </a:r>
          </a:p>
          <a:p>
            <a:pPr lvl="3"/>
            <a:r>
              <a:rPr lang="fa-IR"/>
              <a:t>سطح چهارم</a:t>
            </a:r>
          </a:p>
          <a:p>
            <a:pPr lvl="4"/>
            <a:r>
              <a:rPr lang="fa-IR"/>
              <a:t>سطح پنجم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تنها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7" y="609600"/>
            <a:ext cx="8596669" cy="1320800"/>
          </a:xfrm>
        </p:spPr>
        <p:txBody>
          <a:bodyPr/>
          <a:lstStyle/>
          <a:p>
            <a:r>
              <a:rPr lang="fa-IR"/>
              <a:t>برای ویرایش نسخه اصلی سبک عنوان کلیک کنید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خال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ا با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fa-IR"/>
              <a:t>برای ویرایش نسخه اصلی سبک عنوان کلیک کنید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7" y="514938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fa-IR"/>
              <a:t>برای ویرایش سبک‌های متن اصلی، کلیک کنید</a:t>
            </a:r>
          </a:p>
          <a:p>
            <a:pPr lvl="1"/>
            <a:r>
              <a:rPr lang="fa-IR"/>
              <a:t>سطح دوم</a:t>
            </a:r>
          </a:p>
          <a:p>
            <a:pPr lvl="2"/>
            <a:r>
              <a:rPr lang="fa-IR"/>
              <a:t>سطح سوم</a:t>
            </a:r>
          </a:p>
          <a:p>
            <a:pPr lvl="3"/>
            <a:r>
              <a:rPr lang="fa-IR"/>
              <a:t>سطح چهارم</a:t>
            </a:r>
          </a:p>
          <a:p>
            <a:pPr lvl="4"/>
            <a:r>
              <a:rPr lang="fa-IR"/>
              <a:t>سطح پنجم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5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fa-IR"/>
              <a:t>برای ویرایش سبک‌های متن اصلی، کلیک کنید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تصویر با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8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a-IR"/>
              <a:t>برای ویرایش نسخه اصلی سبک عنوان کلیک کنید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7" y="609600"/>
            <a:ext cx="8596669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a-IR"/>
              <a:t>برای افزودن تصویر نماد را کلیک کنید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8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a-IR"/>
              <a:t>برای ویرایش سبک‌های متن اصلی، کلیک کنید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3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3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7" y="609600"/>
            <a:ext cx="8596669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a-IR"/>
              <a:t>برای ویرایش نسخه اصلی سبک عنوان کلیک کنید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7" y="2160590"/>
            <a:ext cx="8596669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/>
              <a:t>برای ویرایش سبک‌های متن اصلی، کلیک کنید</a:t>
            </a:r>
          </a:p>
          <a:p>
            <a:pPr lvl="1"/>
            <a:r>
              <a:rPr lang="fa-IR"/>
              <a:t>سطح دوم</a:t>
            </a:r>
          </a:p>
          <a:p>
            <a:pPr lvl="2"/>
            <a:r>
              <a:rPr lang="fa-IR"/>
              <a:t>سطح سوم</a:t>
            </a:r>
          </a:p>
          <a:p>
            <a:pPr lvl="3"/>
            <a:r>
              <a:rPr lang="fa-IR"/>
              <a:t>سطح چهارم</a:t>
            </a:r>
          </a:p>
          <a:p>
            <a:pPr lvl="4"/>
            <a:r>
              <a:rPr lang="fa-IR"/>
              <a:t>سطح پنجم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7" y="6041376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5" y="6041376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6" y="6041376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4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4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6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894A52C-7B38-466E-B816-C53A77867C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6/14/2022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4" y="635636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9A4404E-3561-4934-9202-E0965C4D55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653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xStyles>
    <p:titleStyle>
      <a:lvl1pPr algn="l" defTabSz="887517" rtl="0" eaLnBrk="1" latinLnBrk="0" hangingPunct="1">
        <a:lnSpc>
          <a:spcPct val="90000"/>
        </a:lnSpc>
        <a:spcBef>
          <a:spcPct val="0"/>
        </a:spcBef>
        <a:buNone/>
        <a:defRPr sz="42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1879" indent="-221879" algn="l" defTabSz="887517" rtl="0" eaLnBrk="1" latinLnBrk="0" hangingPunct="1">
        <a:lnSpc>
          <a:spcPct val="90000"/>
        </a:lnSpc>
        <a:spcBef>
          <a:spcPts val="971"/>
        </a:spcBef>
        <a:buFont typeface="Arial" panose="020B0604020202020204" pitchFamily="34" charset="0"/>
        <a:buChar char="•"/>
        <a:defRPr sz="2718" kern="1200">
          <a:solidFill>
            <a:schemeClr val="tx1"/>
          </a:solidFill>
          <a:latin typeface="+mn-lt"/>
          <a:ea typeface="+mn-ea"/>
          <a:cs typeface="+mn-cs"/>
        </a:defRPr>
      </a:lvl1pPr>
      <a:lvl2pPr marL="665637" indent="-221879" algn="l" defTabSz="887517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2329" kern="1200">
          <a:solidFill>
            <a:schemeClr val="tx1"/>
          </a:solidFill>
          <a:latin typeface="+mn-lt"/>
          <a:ea typeface="+mn-ea"/>
          <a:cs typeface="+mn-cs"/>
        </a:defRPr>
      </a:lvl2pPr>
      <a:lvl3pPr marL="1109396" indent="-221879" algn="l" defTabSz="887517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941" kern="1200">
          <a:solidFill>
            <a:schemeClr val="tx1"/>
          </a:solidFill>
          <a:latin typeface="+mn-lt"/>
          <a:ea typeface="+mn-ea"/>
          <a:cs typeface="+mn-cs"/>
        </a:defRPr>
      </a:lvl3pPr>
      <a:lvl4pPr marL="1553154" indent="-221879" algn="l" defTabSz="887517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747" kern="1200">
          <a:solidFill>
            <a:schemeClr val="tx1"/>
          </a:solidFill>
          <a:latin typeface="+mn-lt"/>
          <a:ea typeface="+mn-ea"/>
          <a:cs typeface="+mn-cs"/>
        </a:defRPr>
      </a:lvl4pPr>
      <a:lvl5pPr marL="1996912" indent="-221879" algn="l" defTabSz="887517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747" kern="1200">
          <a:solidFill>
            <a:schemeClr val="tx1"/>
          </a:solidFill>
          <a:latin typeface="+mn-lt"/>
          <a:ea typeface="+mn-ea"/>
          <a:cs typeface="+mn-cs"/>
        </a:defRPr>
      </a:lvl5pPr>
      <a:lvl6pPr marL="2440671" indent="-221879" algn="l" defTabSz="887517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747" kern="1200">
          <a:solidFill>
            <a:schemeClr val="tx1"/>
          </a:solidFill>
          <a:latin typeface="+mn-lt"/>
          <a:ea typeface="+mn-ea"/>
          <a:cs typeface="+mn-cs"/>
        </a:defRPr>
      </a:lvl6pPr>
      <a:lvl7pPr marL="2884429" indent="-221879" algn="l" defTabSz="887517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747" kern="1200">
          <a:solidFill>
            <a:schemeClr val="tx1"/>
          </a:solidFill>
          <a:latin typeface="+mn-lt"/>
          <a:ea typeface="+mn-ea"/>
          <a:cs typeface="+mn-cs"/>
        </a:defRPr>
      </a:lvl7pPr>
      <a:lvl8pPr marL="3328187" indent="-221879" algn="l" defTabSz="887517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747" kern="1200">
          <a:solidFill>
            <a:schemeClr val="tx1"/>
          </a:solidFill>
          <a:latin typeface="+mn-lt"/>
          <a:ea typeface="+mn-ea"/>
          <a:cs typeface="+mn-cs"/>
        </a:defRPr>
      </a:lvl8pPr>
      <a:lvl9pPr marL="3771946" indent="-221879" algn="l" defTabSz="887517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7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87517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1pPr>
      <a:lvl2pPr marL="443758" algn="l" defTabSz="887517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2pPr>
      <a:lvl3pPr marL="887517" algn="l" defTabSz="887517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3pPr>
      <a:lvl4pPr marL="1331275" algn="l" defTabSz="887517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4pPr>
      <a:lvl5pPr marL="1775033" algn="l" defTabSz="887517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5pPr>
      <a:lvl6pPr marL="2218792" algn="l" defTabSz="887517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6pPr>
      <a:lvl7pPr marL="2662550" algn="l" defTabSz="887517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7pPr>
      <a:lvl8pPr marL="3106308" algn="l" defTabSz="887517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8pPr>
      <a:lvl9pPr marL="3550067" algn="l" defTabSz="887517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3" y="274638"/>
            <a:ext cx="1097280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3" y="1600206"/>
            <a:ext cx="10972801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modificar el estilo de texto del patrón</a:t>
            </a:r>
          </a:p>
          <a:p>
            <a:pPr lvl="1"/>
            <a:r>
              <a:rPr lang="es-ES" altLang="en-US" smtClean="0"/>
              <a:t>Segundo nivel</a:t>
            </a:r>
          </a:p>
          <a:p>
            <a:pPr lvl="2"/>
            <a:r>
              <a:rPr lang="es-ES" altLang="en-US" smtClean="0"/>
              <a:t>Tercer nivel</a:t>
            </a:r>
          </a:p>
          <a:p>
            <a:pPr lvl="3"/>
            <a:r>
              <a:rPr lang="es-ES" altLang="en-US" smtClean="0"/>
              <a:t>Cuarto nivel</a:t>
            </a:r>
          </a:p>
          <a:p>
            <a:pPr lvl="4"/>
            <a:r>
              <a:rPr lang="es-ES" alt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1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1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1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E6026AAC-6862-4EA2-94A5-89F087653316}" type="slidenum">
              <a:rPr lang="es-ES" altLang="en-US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705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7447" y="365129"/>
            <a:ext cx="105171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7447" y="1825625"/>
            <a:ext cx="1051711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7444" y="6356359"/>
            <a:ext cx="27445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F3853491-4C1A-479E-B91D-05FF464282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6/14/2022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377" y="6356359"/>
            <a:ext cx="4115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970" y="6356359"/>
            <a:ext cx="27445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80037333-5595-42FA-B225-121462897F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515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4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4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9D8DE06F-30EC-4728-839B-FAC28487500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6/14/2022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4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2BCC6221-FCEB-48F8-A4BF-575D0BCCA7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852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l" defTabSz="809976" rtl="0" eaLnBrk="1" latinLnBrk="0" hangingPunct="1">
        <a:lnSpc>
          <a:spcPct val="90000"/>
        </a:lnSpc>
        <a:spcBef>
          <a:spcPct val="0"/>
        </a:spcBef>
        <a:buNone/>
        <a:defRPr sz="38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2494" indent="-202494" algn="l" defTabSz="809976" rtl="0" eaLnBrk="1" latinLnBrk="0" hangingPunct="1">
        <a:lnSpc>
          <a:spcPct val="90000"/>
        </a:lnSpc>
        <a:spcBef>
          <a:spcPts val="886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1pPr>
      <a:lvl2pPr marL="607482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12469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3pPr>
      <a:lvl4pPr marL="1417457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4pPr>
      <a:lvl5pPr marL="1822445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5pPr>
      <a:lvl6pPr marL="2227433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6pPr>
      <a:lvl7pPr marL="2632420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7pPr>
      <a:lvl8pPr marL="3037408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8pPr>
      <a:lvl9pPr marL="3442396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1pPr>
      <a:lvl2pPr marL="404988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2pPr>
      <a:lvl3pPr marL="809976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3pPr>
      <a:lvl4pPr marL="1214963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4pPr>
      <a:lvl5pPr marL="1619951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5pPr>
      <a:lvl6pPr marL="2024939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6pPr>
      <a:lvl7pPr marL="2429927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7pPr>
      <a:lvl8pPr marL="2834914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8pPr>
      <a:lvl9pPr marL="3239902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7446" y="365129"/>
            <a:ext cx="105171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7446" y="1825625"/>
            <a:ext cx="1051711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7444" y="6356355"/>
            <a:ext cx="27445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04062EF-030D-4213-98B6-8F58562AE4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6/14/2022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376" y="6356355"/>
            <a:ext cx="4115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969" y="6356355"/>
            <a:ext cx="27445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7E669C4B-A4C1-4875-A237-026D93A50E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50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7444" y="365126"/>
            <a:ext cx="105171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7444" y="1825625"/>
            <a:ext cx="1051711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7444" y="6356351"/>
            <a:ext cx="27445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C3B09257-B368-46C4-8906-48D2AACE87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6/14/2022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376" y="6356351"/>
            <a:ext cx="4115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967" y="6356351"/>
            <a:ext cx="27445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D2169598-81FC-4A13-A94D-A7252EDB3F1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510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22.jpeg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23\Desktop\م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7"/>
          <a:stretch/>
        </p:blipFill>
        <p:spPr bwMode="auto">
          <a:xfrm>
            <a:off x="3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عنوان 1">
            <a:extLst>
              <a:ext uri="{FF2B5EF4-FFF2-40B4-BE49-F238E27FC236}">
                <a16:creationId xmlns="" xmlns:a16="http://schemas.microsoft.com/office/drawing/2014/main" id="{9FDBDAB7-C3ED-8045-9CCD-F6D62E34B238}"/>
              </a:ext>
            </a:extLst>
          </p:cNvPr>
          <p:cNvSpPr txBox="1">
            <a:spLocks/>
          </p:cNvSpPr>
          <p:nvPr/>
        </p:nvSpPr>
        <p:spPr>
          <a:xfrm>
            <a:off x="2819400" y="2101767"/>
            <a:ext cx="7766936" cy="1022439"/>
          </a:xfrm>
          <a:prstGeom prst="rect">
            <a:avLst/>
          </a:prstGeom>
        </p:spPr>
        <p:txBody>
          <a:bodyPr/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4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Koodak" panose="00000700000000000000" pitchFamily="2" charset="-78"/>
              </a:rPr>
              <a:t>بهداشت دوران بلوغ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18108" y="3124206"/>
            <a:ext cx="3652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 smtClean="0">
                <a:cs typeface="B Koodak" panose="00000700000000000000" pitchFamily="2" charset="-78"/>
              </a:rPr>
              <a:t>در دختران</a:t>
            </a:r>
            <a:endParaRPr lang="fa-IR" sz="3200" b="1" dirty="0">
              <a:cs typeface="B Koodak" panose="00000700000000000000" pitchFamily="2" charset="-78"/>
            </a:endParaRPr>
          </a:p>
        </p:txBody>
      </p:sp>
      <p:pic>
        <p:nvPicPr>
          <p:cNvPr id="5" name="Picture 4" descr="E:\متفرقه\بلوغ و سلامت باروری\فایل آموزش\5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57020"/>
            <a:ext cx="2171616" cy="185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72000" y="5943600"/>
            <a:ext cx="3581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 smtClean="0">
                <a:ln>
                  <a:solidFill>
                    <a:schemeClr val="tx1"/>
                  </a:solidFill>
                </a:ln>
                <a:solidFill>
                  <a:srgbClr val="EC80DF"/>
                </a:solidFill>
                <a:cs typeface="2  Karim" pitchFamily="2" charset="-78"/>
              </a:rPr>
              <a:t>مرکز بهداشت شهرستان بندرعباس</a:t>
            </a:r>
          </a:p>
          <a:p>
            <a:pPr algn="ctr"/>
            <a:r>
              <a:rPr lang="fa-IR" sz="2400" b="1" dirty="0" smtClean="0">
                <a:ln>
                  <a:solidFill>
                    <a:schemeClr val="tx1"/>
                  </a:solidFill>
                </a:ln>
                <a:solidFill>
                  <a:srgbClr val="EC80DF"/>
                </a:solidFill>
                <a:cs typeface="2  Karim" pitchFamily="2" charset="-78"/>
              </a:rPr>
              <a:t>واحد سلامت نوجوانان و مدارس</a:t>
            </a:r>
            <a:endParaRPr lang="fa-IR" sz="2400" b="1" dirty="0">
              <a:ln>
                <a:solidFill>
                  <a:schemeClr val="tx1"/>
                </a:solidFill>
              </a:ln>
              <a:solidFill>
                <a:srgbClr val="EC80DF"/>
              </a:solidFill>
              <a:cs typeface="2  Karim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270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54678" y="245667"/>
            <a:ext cx="7236722" cy="6469039"/>
          </a:xfrm>
          <a:prstGeom prst="roundRect">
            <a:avLst>
              <a:gd name="adj" fmla="val 1713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 algn="r" rtl="1" latinLnBrk="1">
              <a:lnSpc>
                <a:spcPct val="150000"/>
              </a:lnSpc>
              <a:buFont typeface="+mj-lt"/>
              <a:buAutoNum type="arabicPeriod"/>
            </a:pPr>
            <a:endParaRPr lang="fa-IR" sz="2000" dirty="0" smtClean="0">
              <a:solidFill>
                <a:schemeClr val="tx1"/>
              </a:solidFill>
              <a:cs typeface="B Koodak" panose="00000700000000000000" pitchFamily="2" charset="-78"/>
            </a:endParaRPr>
          </a:p>
          <a:p>
            <a:pPr marL="342900" lvl="0" indent="-342900" algn="r" rtl="1" latinLnBrk="1">
              <a:lnSpc>
                <a:spcPct val="150000"/>
              </a:lnSpc>
              <a:buFont typeface="+mj-lt"/>
              <a:buAutoNum type="arabicPeriod"/>
            </a:pPr>
            <a:endParaRPr lang="fa-IR" sz="2000" dirty="0">
              <a:solidFill>
                <a:schemeClr val="tx1"/>
              </a:solidFill>
              <a:cs typeface="B Koodak" panose="00000700000000000000" pitchFamily="2" charset="-78"/>
            </a:endParaRPr>
          </a:p>
          <a:p>
            <a:pPr marL="434975" lvl="0" indent="-342900" algn="just" rtl="1" latinLnBrk="1">
              <a:lnSpc>
                <a:spcPct val="150000"/>
              </a:lnSpc>
              <a:buFont typeface="Arial" pitchFamily="34" charset="0"/>
              <a:buChar char="•"/>
            </a:pPr>
            <a:endParaRPr lang="fa-IR" sz="800" dirty="0" smtClean="0">
              <a:solidFill>
                <a:schemeClr val="tx1"/>
              </a:solidFill>
              <a:cs typeface="B Koodak" panose="00000700000000000000" pitchFamily="2" charset="-78"/>
            </a:endParaRPr>
          </a:p>
          <a:p>
            <a:pPr marL="85725" lvl="0" indent="6350" algn="just" defTabSz="182563" rtl="1" latinLnBrk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tx1"/>
                </a:solidFill>
                <a:cs typeface="B Koodak" panose="00000700000000000000" pitchFamily="2" charset="-78"/>
              </a:rPr>
              <a:t>در </a:t>
            </a:r>
            <a:r>
              <a:rPr lang="fa-IR" sz="2400" dirty="0">
                <a:solidFill>
                  <a:schemeClr val="tx1"/>
                </a:solidFill>
                <a:cs typeface="B Koodak" panose="00000700000000000000" pitchFamily="2" charset="-78"/>
              </a:rPr>
              <a:t>دوران عادت ماهانه، رعایت بهداشت فردی بسیار مهم </a:t>
            </a:r>
            <a:r>
              <a:rPr lang="fa-IR" sz="2400" dirty="0" smtClean="0">
                <a:solidFill>
                  <a:schemeClr val="tx1"/>
                </a:solidFill>
                <a:cs typeface="B Koodak" panose="00000700000000000000" pitchFamily="2" charset="-78"/>
              </a:rPr>
              <a:t>است</a:t>
            </a:r>
          </a:p>
          <a:p>
            <a:pPr marL="434975" lvl="0" indent="-342900" algn="just" rtl="1" latinLnBrk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tx1"/>
                </a:solidFill>
                <a:cs typeface="B Koodak" panose="00000700000000000000" pitchFamily="2" charset="-78"/>
              </a:rPr>
              <a:t>هنگام </a:t>
            </a:r>
            <a:r>
              <a:rPr lang="fa-IR" sz="2400" dirty="0">
                <a:solidFill>
                  <a:schemeClr val="tx1"/>
                </a:solidFill>
                <a:cs typeface="B Koodak" panose="00000700000000000000" pitchFamily="2" charset="-78"/>
              </a:rPr>
              <a:t>شستشوی ناحیه تناسلی </a:t>
            </a:r>
            <a:r>
              <a:rPr lang="fa-IR" sz="2400" dirty="0" smtClean="0">
                <a:solidFill>
                  <a:schemeClr val="tx1"/>
                </a:solidFill>
                <a:cs typeface="B Koodak" panose="00000700000000000000" pitchFamily="2" charset="-78"/>
              </a:rPr>
              <a:t>دقت </a:t>
            </a:r>
            <a:r>
              <a:rPr lang="fa-IR" sz="2400" dirty="0">
                <a:solidFill>
                  <a:schemeClr val="tx1"/>
                </a:solidFill>
                <a:cs typeface="B Koodak" panose="00000700000000000000" pitchFamily="2" charset="-78"/>
              </a:rPr>
              <a:t>کنید</a:t>
            </a:r>
            <a:r>
              <a:rPr lang="fa-IR" sz="2400" dirty="0" smtClean="0">
                <a:solidFill>
                  <a:schemeClr val="tx1"/>
                </a:solidFill>
                <a:cs typeface="B Koodak" panose="00000700000000000000" pitchFamily="2" charset="-78"/>
              </a:rPr>
              <a:t>، ابتدا </a:t>
            </a:r>
            <a:r>
              <a:rPr lang="fa-IR" sz="2400" dirty="0">
                <a:solidFill>
                  <a:schemeClr val="tx1"/>
                </a:solidFill>
                <a:cs typeface="B Koodak" panose="00000700000000000000" pitchFamily="2" charset="-78"/>
              </a:rPr>
              <a:t>قسمت جلو و </a:t>
            </a:r>
            <a:r>
              <a:rPr lang="fa-IR" sz="2400" dirty="0" smtClean="0">
                <a:solidFill>
                  <a:schemeClr val="tx1"/>
                </a:solidFill>
                <a:cs typeface="B Koodak" panose="00000700000000000000" pitchFamily="2" charset="-78"/>
              </a:rPr>
              <a:t>   سپس ناحیه مقعد  شسته شود.</a:t>
            </a:r>
          </a:p>
          <a:p>
            <a:pPr marL="434975" lvl="0" indent="-342900" algn="just" rtl="1" latinLnBrk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  <a:cs typeface="B Koodak" panose="00000700000000000000" pitchFamily="2" charset="-78"/>
              </a:rPr>
              <a:t>در </a:t>
            </a:r>
            <a:r>
              <a:rPr lang="fa-IR" sz="2400" dirty="0">
                <a:solidFill>
                  <a:schemeClr val="accent6">
                    <a:lumMod val="50000"/>
                  </a:schemeClr>
                </a:solidFill>
                <a:cs typeface="B Koodak" panose="00000700000000000000" pitchFamily="2" charset="-78"/>
              </a:rPr>
              <a:t>این دوران، از نوار بهداشتی استفاده و سعی کنید نوارها را با فواصل کم، </a:t>
            </a:r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  <a:cs typeface="B Koodak" panose="00000700000000000000" pitchFamily="2" charset="-78"/>
              </a:rPr>
              <a:t>حداقل </a:t>
            </a:r>
            <a:r>
              <a:rPr lang="fa-IR" sz="2400" dirty="0">
                <a:solidFill>
                  <a:schemeClr val="accent6">
                    <a:lumMod val="50000"/>
                  </a:schemeClr>
                </a:solidFill>
                <a:cs typeface="B Koodak" panose="00000700000000000000" pitchFamily="2" charset="-78"/>
              </a:rPr>
              <a:t>روزی ۳ تا ۵ بار، عوض کنید. </a:t>
            </a:r>
          </a:p>
          <a:p>
            <a:pPr marL="434975" lvl="0" indent="-342900" algn="just" rtl="1" latinLnBrk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dirty="0">
                <a:solidFill>
                  <a:srgbClr val="FF0000"/>
                </a:solidFill>
                <a:cs typeface="B Koodak" panose="00000700000000000000" pitchFamily="2" charset="-78"/>
              </a:rPr>
              <a:t>استحمام در دوران عادت ماهانه ضرر ندارد و می توانید </a:t>
            </a:r>
            <a:r>
              <a:rPr lang="fa-IR" sz="2400" dirty="0" smtClean="0">
                <a:solidFill>
                  <a:srgbClr val="FF0000"/>
                </a:solidFill>
                <a:cs typeface="B Koodak" panose="00000700000000000000" pitchFamily="2" charset="-78"/>
              </a:rPr>
              <a:t>       ایستاده </a:t>
            </a:r>
            <a:r>
              <a:rPr lang="fa-IR" sz="2400" dirty="0">
                <a:solidFill>
                  <a:srgbClr val="FF0000"/>
                </a:solidFill>
                <a:cs typeface="B Koodak" panose="00000700000000000000" pitchFamily="2" charset="-78"/>
              </a:rPr>
              <a:t>استحمام کنید. </a:t>
            </a:r>
            <a:r>
              <a:rPr lang="fa-IR" sz="2400" dirty="0" smtClean="0">
                <a:solidFill>
                  <a:srgbClr val="FF0000"/>
                </a:solidFill>
                <a:cs typeface="B Koodak" panose="00000700000000000000" pitchFamily="2" charset="-78"/>
              </a:rPr>
              <a:t>این امر سبب </a:t>
            </a:r>
            <a:r>
              <a:rPr lang="fa-IR" sz="2400" dirty="0">
                <a:solidFill>
                  <a:srgbClr val="FF0000"/>
                </a:solidFill>
                <a:cs typeface="B Koodak" panose="00000700000000000000" pitchFamily="2" charset="-78"/>
              </a:rPr>
              <a:t>رفع کسالت</a:t>
            </a:r>
            <a:r>
              <a:rPr lang="fa-IR" sz="2400" dirty="0" smtClean="0">
                <a:solidFill>
                  <a:srgbClr val="FF0000"/>
                </a:solidFill>
                <a:cs typeface="B Koodak" panose="00000700000000000000" pitchFamily="2" charset="-78"/>
              </a:rPr>
              <a:t>، کاهش    درد </a:t>
            </a:r>
            <a:r>
              <a:rPr lang="fa-IR" sz="2400" dirty="0">
                <a:solidFill>
                  <a:srgbClr val="FF0000"/>
                </a:solidFill>
                <a:cs typeface="B Koodak" panose="00000700000000000000" pitchFamily="2" charset="-78"/>
              </a:rPr>
              <a:t>قاعدگی و ایجاد شادابی نیز می گردد.</a:t>
            </a:r>
          </a:p>
          <a:p>
            <a:pPr marL="98425" lvl="0" indent="-6350" algn="r" rtl="1" latinLnBrk="1">
              <a:buFont typeface="+mj-lt"/>
              <a:buAutoNum type="arabicPeriod"/>
            </a:pPr>
            <a:endParaRPr lang="fa-IR" sz="2000" dirty="0">
              <a:solidFill>
                <a:schemeClr val="tx1"/>
              </a:solidFill>
              <a:cs typeface="B Koodak" panose="00000700000000000000" pitchFamily="2" charset="-78"/>
            </a:endParaRP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2438400" y="731121"/>
            <a:ext cx="4499950" cy="547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a-IR" sz="3200" b="1" dirty="0">
                <a:ln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Koodak" panose="00000700000000000000" pitchFamily="2" charset="-78"/>
              </a:rPr>
              <a:t>نکات بهداشتی در حین قاعدگی</a:t>
            </a:r>
            <a:r>
              <a:rPr lang="fa-IR" sz="3200" b="1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  <a:cs typeface="B Badr" pitchFamily="2" charset="-78"/>
              </a:rPr>
              <a:t> </a:t>
            </a:r>
            <a:endParaRPr lang="en-US" sz="3200" b="1" dirty="0">
              <a:ln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  <a:cs typeface="B Badr" pitchFamily="2" charset="-78"/>
            </a:endParaRPr>
          </a:p>
        </p:txBody>
      </p:sp>
      <p:pic>
        <p:nvPicPr>
          <p:cNvPr id="4" name="Picture 2" descr="C:\Users\123\Desktop\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441" y="1828800"/>
            <a:ext cx="570412" cy="4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123\Desktop\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144" y="4495800"/>
            <a:ext cx="570412" cy="4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123\Desktop\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144" y="3480186"/>
            <a:ext cx="570412" cy="4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123\Desktop\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441" y="2359612"/>
            <a:ext cx="570412" cy="4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962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="" xmlns:a16="http://schemas.microsoft.com/office/drawing/2014/main" id="{12E97F5C-F8C7-BD48-B2A3-00B3ECCE3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نگهدارنده مکان محتوا 2">
            <a:extLst>
              <a:ext uri="{FF2B5EF4-FFF2-40B4-BE49-F238E27FC236}">
                <a16:creationId xmlns="" xmlns:a16="http://schemas.microsoft.com/office/drawing/2014/main" id="{56991B19-A3F2-5347-8EBC-D4A4D6F8CD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2" descr="E:\متفرقه\بلوغ و سلامت باروری\Picture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" y="4"/>
            <a:ext cx="12189417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1066800" y="346304"/>
            <a:ext cx="58673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  <a:lvl2pPr marL="742950" indent="-285750" rtl="1" eaLnBrk="1" hangingPunct="1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rtl="1" eaLnBrk="1" hangingPunct="1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rtl="1" eaLnBrk="1" hangingPunct="1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rtl="1" eaLnBrk="1" hangingPunct="1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eaLnBrk="1" fontAlgn="base" hangingPunct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eaLnBrk="1" fontAlgn="base" hangingPunct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eaLnBrk="1" fontAlgn="base" hangingPunct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fa-IR" sz="3200" b="1" dirty="0">
                <a:ln>
                  <a:solidFill>
                    <a:srgbClr val="275F5A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Koodak" panose="00000700000000000000" pitchFamily="2" charset="-78"/>
              </a:rPr>
              <a:t>نحوه کاهش دردهای دوران قاعدگی</a:t>
            </a:r>
            <a:endParaRPr lang="en-US" sz="3200" b="1" dirty="0">
              <a:ln>
                <a:solidFill>
                  <a:srgbClr val="275F5A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B Koodak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0351" y="1600200"/>
            <a:ext cx="7111059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sz="2800" dirty="0">
                <a:cs typeface="B Koodak" panose="00000700000000000000" pitchFamily="2" charset="-78"/>
              </a:rPr>
              <a:t>قرار دادن حوله گرم در موضع درد</a:t>
            </a:r>
          </a:p>
          <a:p>
            <a:pPr marL="342900" indent="-342900" algn="r"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sz="2800" dirty="0">
                <a:cs typeface="B Koodak" panose="00000700000000000000" pitchFamily="2" charset="-78"/>
              </a:rPr>
              <a:t>نوشیدن مایعات گرم خانگی</a:t>
            </a:r>
          </a:p>
          <a:p>
            <a:pPr marL="342900" indent="-342900" algn="r"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sz="2800" dirty="0">
                <a:cs typeface="B Koodak" panose="00000700000000000000" pitchFamily="2" charset="-78"/>
              </a:rPr>
              <a:t>ماساژ محل درد</a:t>
            </a:r>
          </a:p>
          <a:p>
            <a:pPr marL="342900" indent="-342900" algn="r"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sz="2800" dirty="0">
                <a:cs typeface="B Koodak" panose="00000700000000000000" pitchFamily="2" charset="-78"/>
              </a:rPr>
              <a:t>نرمش و پیاده روی </a:t>
            </a:r>
          </a:p>
          <a:p>
            <a:pPr marL="342900" indent="-342900" algn="r"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sz="2800" dirty="0">
                <a:cs typeface="B Koodak" panose="00000700000000000000" pitchFamily="2" charset="-78"/>
              </a:rPr>
              <a:t>استفاده از داروهای مسکن با موافقت پزشک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16" y="1600200"/>
            <a:ext cx="2951067" cy="3042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084" y="1600200"/>
            <a:ext cx="1671524" cy="1528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084" y="3129054"/>
            <a:ext cx="1802202" cy="1543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C:\Users\123\Desktop\6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6204" y="1811164"/>
            <a:ext cx="570412" cy="4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123\Desktop\6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6204" y="2364627"/>
            <a:ext cx="570412" cy="4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123\Desktop\6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6204" y="3050458"/>
            <a:ext cx="570412" cy="4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123\Desktop\6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6204" y="3659559"/>
            <a:ext cx="570412" cy="4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123\Desktop\6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6204" y="4377943"/>
            <a:ext cx="570412" cy="4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9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123\Desktop\چ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7"/>
          <a:stretch/>
        </p:blipFill>
        <p:spPr bwMode="auto">
          <a:xfrm>
            <a:off x="15242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96200" y="152400"/>
            <a:ext cx="3733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</a:pPr>
            <a:r>
              <a:rPr lang="fa-IR" sz="3200" b="1" dirty="0">
                <a:ln>
                  <a:solidFill>
                    <a:schemeClr val="tx1"/>
                  </a:solidFill>
                </a:ln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یادگیری احکام </a:t>
            </a:r>
            <a:r>
              <a:rPr lang="fa-IR" sz="3200" b="1" dirty="0" smtClean="0">
                <a:ln>
                  <a:solidFill>
                    <a:schemeClr val="tx1"/>
                  </a:solidFill>
                </a:ln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شرعی دوران </a:t>
            </a:r>
            <a:r>
              <a:rPr lang="fa-IR" sz="3200" b="1" dirty="0">
                <a:ln>
                  <a:solidFill>
                    <a:schemeClr val="tx1"/>
                  </a:solidFill>
                </a:ln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بلوغ</a:t>
            </a:r>
          </a:p>
        </p:txBody>
      </p:sp>
      <p:sp>
        <p:nvSpPr>
          <p:cNvPr id="4" name="Rectangle 3"/>
          <p:cNvSpPr/>
          <p:nvPr/>
        </p:nvSpPr>
        <p:spPr>
          <a:xfrm>
            <a:off x="2590800" y="4248562"/>
            <a:ext cx="4495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EC80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برای </a:t>
            </a:r>
            <a:r>
              <a:rPr lang="fa-IR" sz="2800" b="1" dirty="0">
                <a:ln>
                  <a:solidFill>
                    <a:schemeClr val="tx1"/>
                  </a:solidFill>
                </a:ln>
                <a:solidFill>
                  <a:srgbClr val="EC80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آگاهی در مورد غسل و نحوه انجام 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EC80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آن </a:t>
            </a:r>
            <a:r>
              <a:rPr lang="fa-IR" sz="2800" b="1" dirty="0">
                <a:ln>
                  <a:solidFill>
                    <a:schemeClr val="tx1"/>
                  </a:solidFill>
                </a:ln>
                <a:solidFill>
                  <a:srgbClr val="EC80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و احکام غسل به رساله مراجع تقلید مراجعه کنید.</a:t>
            </a:r>
          </a:p>
        </p:txBody>
      </p:sp>
      <p:pic>
        <p:nvPicPr>
          <p:cNvPr id="5" name="Picture 2" descr="C:\Users\msahraeian\Desktop\imagesCA70W0I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029200"/>
            <a:ext cx="2057400" cy="1623528"/>
          </a:xfrm>
          <a:prstGeom prst="ellipse">
            <a:avLst/>
          </a:prstGeom>
          <a:ln w="19050">
            <a:solidFill>
              <a:srgbClr val="0070C0"/>
            </a:solidFill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2209800" y="1524000"/>
            <a:ext cx="56388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پس از پایان خونریزی بایستی برای نماز، روزه و سایر اعمال شرعی که به طهارت نیاز است غسل نمود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.</a:t>
            </a:r>
          </a:p>
          <a:p>
            <a:pPr marL="457200" indent="-457200" algn="ctr" rtl="1">
              <a:lnSpc>
                <a:spcPct val="150000"/>
              </a:lnSpc>
              <a:buFont typeface="Arial" pitchFamily="34" charset="0"/>
              <a:buChar char="•"/>
            </a:pPr>
            <a:endParaRPr lang="fa-IR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593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E:\متفرقه\بلوغ و سلامت باروری\New folder (5)\Pictur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825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191000" y="4228399"/>
            <a:ext cx="7293428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rtl="1" latinLnBrk="1"/>
            <a:r>
              <a:rPr lang="fa-IR" sz="240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Koodak" panose="00000700000000000000" pitchFamily="2" charset="-78"/>
              </a:rPr>
              <a:t>مصرف </a:t>
            </a:r>
            <a:r>
              <a:rPr lang="fa-IR" sz="240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Koodak" panose="00000700000000000000" pitchFamily="2" charset="-78"/>
              </a:rPr>
              <a:t>شیر و لبنیات </a:t>
            </a:r>
            <a:r>
              <a:rPr lang="fa-IR" sz="240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Koodak" panose="00000700000000000000" pitchFamily="2" charset="-78"/>
              </a:rPr>
              <a:t>می تواند میزان نیاز به ریز مغذیهای مهمی از قبیل </a:t>
            </a:r>
            <a:r>
              <a:rPr lang="fa-IR" sz="240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Koodak" panose="00000700000000000000" pitchFamily="2" charset="-78"/>
              </a:rPr>
              <a:t> کلسیم </a:t>
            </a:r>
            <a:r>
              <a:rPr lang="fa-IR" sz="240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Koodak" panose="00000700000000000000" pitchFamily="2" charset="-78"/>
              </a:rPr>
              <a:t>و منیزیم را </a:t>
            </a:r>
            <a:r>
              <a:rPr lang="fa-IR" sz="240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Koodak" panose="00000700000000000000" pitchFamily="2" charset="-78"/>
              </a:rPr>
              <a:t> تامین </a:t>
            </a:r>
            <a:r>
              <a:rPr lang="fa-IR" sz="240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Koodak" panose="00000700000000000000" pitchFamily="2" charset="-78"/>
              </a:rPr>
              <a:t>کند. تامین این مواد در </a:t>
            </a:r>
            <a:r>
              <a:rPr lang="fa-IR" sz="240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Koodak" panose="00000700000000000000" pitchFamily="2" charset="-78"/>
              </a:rPr>
              <a:t>رفع دردهای قاعدگی </a:t>
            </a:r>
            <a:r>
              <a:rPr lang="fa-IR" sz="240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Koodak" panose="00000700000000000000" pitchFamily="2" charset="-78"/>
              </a:rPr>
              <a:t>نیز تاثیر بسزایی دارد. </a:t>
            </a:r>
            <a:endParaRPr lang="en-US" sz="240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Koodak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343400" y="2093134"/>
            <a:ext cx="7125788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00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rtl="1" latinLnBrk="1"/>
            <a:r>
              <a:rPr lang="fa-IR" sz="2400" dirty="0" smtClean="0">
                <a:cs typeface="B Koodak" panose="00000700000000000000" pitchFamily="2" charset="-78"/>
              </a:rPr>
              <a:t>به جای تنقلات پر چربی، از میان وعده های سالم مثل </a:t>
            </a:r>
            <a:r>
              <a:rPr lang="fa-IR" sz="2400" dirty="0" smtClean="0">
                <a:solidFill>
                  <a:srgbClr val="FF0000"/>
                </a:solidFill>
                <a:cs typeface="B Koodak" panose="00000700000000000000" pitchFamily="2" charset="-78"/>
              </a:rPr>
              <a:t>میوه ها و        سبزی ها </a:t>
            </a:r>
            <a:r>
              <a:rPr lang="fa-IR" sz="2400" dirty="0" smtClean="0">
                <a:cs typeface="B Koodak" panose="00000700000000000000" pitchFamily="2" charset="-78"/>
              </a:rPr>
              <a:t>استفاده کیند.</a:t>
            </a:r>
            <a:endParaRPr lang="fa-IR" sz="2400" dirty="0">
              <a:cs typeface="B Koodak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91000" y="5625463"/>
            <a:ext cx="7293428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cs typeface="B Koodak" panose="00000700000000000000" pitchFamily="2" charset="-78"/>
              </a:rPr>
              <a:t>موادی </a:t>
            </a:r>
            <a:r>
              <a:rPr lang="fa-IR" sz="2400" dirty="0">
                <a:solidFill>
                  <a:schemeClr val="accent6">
                    <a:lumMod val="60000"/>
                    <a:lumOff val="40000"/>
                  </a:schemeClr>
                </a:solidFill>
                <a:cs typeface="B Koodak" panose="00000700000000000000" pitchFamily="2" charset="-78"/>
              </a:rPr>
              <a:t>که حاوی </a:t>
            </a:r>
            <a:r>
              <a:rPr lang="fa-IR" sz="2400" dirty="0">
                <a:solidFill>
                  <a:srgbClr val="FF0000"/>
                </a:solidFill>
                <a:cs typeface="B Koodak" panose="00000700000000000000" pitchFamily="2" charset="-78"/>
              </a:rPr>
              <a:t>آهن</a:t>
            </a:r>
            <a:r>
              <a:rPr lang="fa-IR" sz="2400" dirty="0">
                <a:cs typeface="B Koodak" panose="00000700000000000000" pitchFamily="2" charset="-78"/>
              </a:rPr>
              <a:t> </a:t>
            </a:r>
            <a:r>
              <a:rPr lang="fa-IR" sz="2400" dirty="0">
                <a:ln w="1905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Koodak" panose="00000700000000000000" pitchFamily="2" charset="-78"/>
              </a:rPr>
              <a:t>هستند، از قبیل : گوشت قرمز، حبوبات </a:t>
            </a:r>
            <a:r>
              <a:rPr lang="fa-IR" sz="2400" dirty="0">
                <a:solidFill>
                  <a:schemeClr val="accent6">
                    <a:lumMod val="60000"/>
                    <a:lumOff val="40000"/>
                  </a:schemeClr>
                </a:solidFill>
                <a:cs typeface="B Koodak" panose="00000700000000000000" pitchFamily="2" charset="-78"/>
              </a:rPr>
              <a:t>و مغزها در سبد روزانه مواد </a:t>
            </a:r>
            <a:r>
              <a:rPr lang="fa-IR" sz="2400" dirty="0">
                <a:ln w="1905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Koodak" panose="00000700000000000000" pitchFamily="2" charset="-78"/>
              </a:rPr>
              <a:t>غذایی گنجانده شود.</a:t>
            </a:r>
          </a:p>
        </p:txBody>
      </p:sp>
      <p:sp>
        <p:nvSpPr>
          <p:cNvPr id="9" name="Rectangle 8"/>
          <p:cNvSpPr/>
          <p:nvPr/>
        </p:nvSpPr>
        <p:spPr>
          <a:xfrm>
            <a:off x="3246120" y="350520"/>
            <a:ext cx="5699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</a:pPr>
            <a:r>
              <a:rPr lang="fa-IR" sz="3200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ت</a:t>
            </a:r>
            <a:r>
              <a:rPr lang="fa-IR" sz="3200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وصیه های تغذیه ای دوران </a:t>
            </a:r>
            <a:r>
              <a:rPr lang="fa-IR" sz="3200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بلوغ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" y="1930590"/>
            <a:ext cx="3627120" cy="3694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/>
          <p:cNvSpPr/>
          <p:nvPr/>
        </p:nvSpPr>
        <p:spPr>
          <a:xfrm>
            <a:off x="4191000" y="3160934"/>
            <a:ext cx="7308668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8" algn="just" rtl="1" latinLnBrk="1"/>
            <a:r>
              <a:rPr lang="fa-IR" sz="2400" dirty="0">
                <a:solidFill>
                  <a:srgbClr val="FF0000"/>
                </a:solidFill>
                <a:cs typeface="B Koodak" panose="00000700000000000000" pitchFamily="2" charset="-78"/>
              </a:rPr>
              <a:t>صبحانه</a:t>
            </a:r>
            <a:r>
              <a:rPr lang="fa-IR" sz="2400" dirty="0">
                <a:solidFill>
                  <a:srgbClr val="189037"/>
                </a:solidFill>
                <a:cs typeface="B Koodak" panose="00000700000000000000" pitchFamily="2" charset="-78"/>
              </a:rPr>
              <a:t> </a:t>
            </a:r>
            <a:r>
              <a:rPr lang="fa-IR" sz="2400" dirty="0">
                <a:solidFill>
                  <a:schemeClr val="accent6">
                    <a:lumMod val="60000"/>
                    <a:lumOff val="40000"/>
                  </a:schemeClr>
                </a:solidFill>
                <a:cs typeface="B Koodak" panose="00000700000000000000" pitchFamily="2" charset="-78"/>
              </a:rPr>
              <a:t>وعده غذایی بسیار مهمی است که درکارایی و قدرت یادگیری </a:t>
            </a:r>
            <a:r>
              <a:rPr lang="fa-IR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cs typeface="B Koodak" panose="00000700000000000000" pitchFamily="2" charset="-78"/>
              </a:rPr>
              <a:t>      دانش </a:t>
            </a:r>
            <a:r>
              <a:rPr lang="fa-IR" sz="2400" dirty="0">
                <a:solidFill>
                  <a:schemeClr val="accent6">
                    <a:lumMod val="60000"/>
                    <a:lumOff val="40000"/>
                  </a:schemeClr>
                </a:solidFill>
                <a:cs typeface="B Koodak" panose="00000700000000000000" pitchFamily="2" charset="-78"/>
              </a:rPr>
              <a:t>آموزان </a:t>
            </a:r>
            <a:r>
              <a:rPr lang="fa-IR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cs typeface="B Koodak" panose="00000700000000000000" pitchFamily="2" charset="-78"/>
              </a:rPr>
              <a:t>تاثیر </a:t>
            </a:r>
            <a:r>
              <a:rPr lang="fa-IR" sz="2400" dirty="0">
                <a:solidFill>
                  <a:schemeClr val="accent6">
                    <a:lumMod val="60000"/>
                    <a:lumOff val="40000"/>
                  </a:schemeClr>
                </a:solidFill>
                <a:cs typeface="B Koodak" panose="00000700000000000000" pitchFamily="2" charset="-78"/>
              </a:rPr>
              <a:t>زیادی </a:t>
            </a:r>
            <a:r>
              <a:rPr lang="fa-IR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cs typeface="B Koodak" panose="00000700000000000000" pitchFamily="2" charset="-78"/>
              </a:rPr>
              <a:t>دارد.</a:t>
            </a:r>
            <a:endParaRPr lang="en-US" sz="2400" dirty="0">
              <a:solidFill>
                <a:schemeClr val="accent6">
                  <a:lumMod val="60000"/>
                  <a:lumOff val="40000"/>
                </a:schemeClr>
              </a:solidFill>
              <a:cs typeface="B Koodak" panose="00000700000000000000" pitchFamily="2" charset="-78"/>
            </a:endParaRPr>
          </a:p>
        </p:txBody>
      </p:sp>
      <p:pic>
        <p:nvPicPr>
          <p:cNvPr id="15" name="Picture 2" descr="C:\Users\123\Desktop\6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8708" y="1223945"/>
            <a:ext cx="570412" cy="4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123\Desktop\6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9668" y="2100441"/>
            <a:ext cx="570412" cy="4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123\Desktop\6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3894" y="5690709"/>
            <a:ext cx="570412" cy="4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123\Desktop\6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4022" y="4297439"/>
            <a:ext cx="570412" cy="4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123\Desktop\6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4428" y="3159440"/>
            <a:ext cx="570412" cy="4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3855720" y="1142224"/>
            <a:ext cx="7582988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00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 latinLnBrk="1">
              <a:lnSpc>
                <a:spcPct val="150000"/>
              </a:lnSpc>
            </a:pPr>
            <a:r>
              <a:rPr lang="fa-IR" sz="2400" dirty="0" smtClean="0">
                <a:cs typeface="B Koodak" panose="00000700000000000000" pitchFamily="2" charset="-78"/>
              </a:rPr>
              <a:t>در دوران بلوغ مصرف تمام گروه های غذایی ضروری است.</a:t>
            </a:r>
            <a:endParaRPr lang="fa-IR" sz="2400" dirty="0"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794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3" descr="E:\متفرقه\بلوغ و سلامت باروری\فایل آموزش\1386529-پروانه-های-رنگارنگ-جدا-شده-بر-روی-سفید-اتاق-برای-کپی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29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4724400" y="1447800"/>
            <a:ext cx="7101840" cy="1200329"/>
          </a:xfrm>
          <a:prstGeom prst="rect">
            <a:avLst/>
          </a:prstGeom>
          <a:solidFill>
            <a:srgbClr val="F3ABE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 latinLnBrk="1"/>
            <a:r>
              <a:rPr lang="fa-IR" sz="2400" dirty="0">
                <a:solidFill>
                  <a:schemeClr val="dk1"/>
                </a:solidFill>
                <a:cs typeface="B Koodak" panose="00000700000000000000" pitchFamily="2" charset="-78"/>
              </a:rPr>
              <a:t>بدن شما در این دوره از زندگی به علت رشد سریع جسمانی و فعالیت بدنی زیاد، نیازمند تغذیه مناسب، ورزش منظم و تفریح سالم می باشد و لازم است که بهداشت فردی را بیش از پیش رعایت کنید</a:t>
            </a:r>
            <a:r>
              <a:rPr lang="fa-IR" sz="2400" dirty="0" smtClean="0">
                <a:solidFill>
                  <a:schemeClr val="dk1"/>
                </a:solidFill>
                <a:cs typeface="B Koodak" panose="00000700000000000000" pitchFamily="2" charset="-78"/>
              </a:rPr>
              <a:t>.</a:t>
            </a:r>
            <a:endParaRPr lang="fa-IR" sz="2400" dirty="0">
              <a:solidFill>
                <a:schemeClr val="dk1"/>
              </a:solidFill>
              <a:cs typeface="B Koodak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15000" y="4267200"/>
            <a:ext cx="6195060" cy="1200329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 latinLnBrk="1"/>
            <a:r>
              <a:rPr lang="fa-IR" sz="2400" dirty="0">
                <a:solidFill>
                  <a:schemeClr val="dk1"/>
                </a:solidFill>
                <a:cs typeface="B Koodak" panose="00000700000000000000" pitchFamily="2" charset="-78"/>
              </a:rPr>
              <a:t>در دوران عادت ماهانه، استراحت مطلق و ماندن در </a:t>
            </a:r>
            <a:r>
              <a:rPr lang="fa-IR" sz="2400" dirty="0" smtClean="0">
                <a:solidFill>
                  <a:schemeClr val="dk1"/>
                </a:solidFill>
                <a:cs typeface="B Koodak" panose="00000700000000000000" pitchFamily="2" charset="-78"/>
              </a:rPr>
              <a:t>            رختخواب ضرورتی </a:t>
            </a:r>
            <a:r>
              <a:rPr lang="fa-IR" sz="2400" dirty="0">
                <a:solidFill>
                  <a:schemeClr val="dk1"/>
                </a:solidFill>
                <a:cs typeface="B Koodak" panose="00000700000000000000" pitchFamily="2" charset="-78"/>
              </a:rPr>
              <a:t>ندارد و هر فرد می تواند کارهای روزمره خود را مانند رفتن به مدرسه انجام دهد.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063240" y="2828835"/>
            <a:ext cx="7193280" cy="1200329"/>
          </a:xfrm>
          <a:prstGeom prst="rect">
            <a:avLst/>
          </a:prstGeom>
          <a:gradFill flip="none" rotWithShape="1">
            <a:gsLst>
              <a:gs pos="0">
                <a:srgbClr val="4088E0">
                  <a:tint val="66000"/>
                  <a:satMod val="160000"/>
                </a:srgbClr>
              </a:gs>
              <a:gs pos="50000">
                <a:srgbClr val="4088E0">
                  <a:tint val="44500"/>
                  <a:satMod val="160000"/>
                </a:srgbClr>
              </a:gs>
              <a:gs pos="100000">
                <a:srgbClr val="4088E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 latinLnBrk="1"/>
            <a:r>
              <a:rPr lang="fa-IR" sz="2400" dirty="0">
                <a:solidFill>
                  <a:schemeClr val="dk1"/>
                </a:solidFill>
                <a:cs typeface="B Koodak" panose="00000700000000000000" pitchFamily="2" charset="-78"/>
              </a:rPr>
              <a:t>در این دوران، بسیاری از نوجوانان با جوش های سرسیاه و چرکی </a:t>
            </a:r>
            <a:r>
              <a:rPr lang="fa-IR" sz="2400" dirty="0" smtClean="0">
                <a:solidFill>
                  <a:schemeClr val="dk1"/>
                </a:solidFill>
                <a:cs typeface="B Koodak" panose="00000700000000000000" pitchFamily="2" charset="-78"/>
              </a:rPr>
              <a:t>       (</a:t>
            </a:r>
            <a:r>
              <a:rPr lang="fa-IR" sz="2400" dirty="0">
                <a:solidFill>
                  <a:schemeClr val="dk1"/>
                </a:solidFill>
                <a:cs typeface="B Koodak" panose="00000700000000000000" pitchFamily="2" charset="-78"/>
              </a:rPr>
              <a:t>آکنه) </a:t>
            </a:r>
            <a:r>
              <a:rPr lang="fa-IR" sz="2400" dirty="0" smtClean="0">
                <a:solidFill>
                  <a:schemeClr val="dk1"/>
                </a:solidFill>
                <a:cs typeface="B Koodak" panose="00000700000000000000" pitchFamily="2" charset="-78"/>
              </a:rPr>
              <a:t>رو به رو می </a:t>
            </a:r>
            <a:r>
              <a:rPr lang="fa-IR" sz="2400" dirty="0">
                <a:solidFill>
                  <a:schemeClr val="dk1"/>
                </a:solidFill>
                <a:cs typeface="B Koodak" panose="00000700000000000000" pitchFamily="2" charset="-78"/>
              </a:rPr>
              <a:t>شوند. هرگز نباید این جوش ها را دستکاری کنید؛ شست وشو با آب و صابون و تغذیه مناسب، بسیار موثر است.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356610" y="5638800"/>
            <a:ext cx="7086600" cy="830997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 latinLnBrk="1"/>
            <a:r>
              <a:rPr lang="fa-IR" sz="2400" dirty="0">
                <a:solidFill>
                  <a:schemeClr val="dk1"/>
                </a:solidFill>
                <a:cs typeface="B Koodak" panose="00000700000000000000" pitchFamily="2" charset="-78"/>
              </a:rPr>
              <a:t>اگر با شادابی، آرامش و واقع بینی این مرحله را بگذرانید انسان های سالم و موفقی برای اجتماع فردا خواهید بود.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257800" y="502920"/>
            <a:ext cx="5699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600" b="1" i="0" u="none" strike="noStrike" kern="0" cap="none" spc="0" normalizeH="0" baseline="0" noProof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B Koodak" panose="00000700000000000000" pitchFamily="2" charset="-78"/>
              </a:rPr>
              <a:t>چند توصیه بهداشتی دوران بلوغ</a:t>
            </a:r>
            <a:endParaRPr kumimoji="0" lang="fa-IR" sz="3600" b="1" i="0" u="none" strike="noStrike" kern="0" cap="none" spc="0" normalizeH="0" baseline="0" noProof="0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01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23\Desktop\ل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5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5654040" y="2282780"/>
            <a:ext cx="4343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rtl="1" latinLnBrk="1">
              <a:lnSpc>
                <a:spcPct val="150000"/>
              </a:lnSpc>
            </a:pPr>
            <a:r>
              <a:rPr lang="fa-IR" sz="2800" b="1" dirty="0" smtClean="0">
                <a:solidFill>
                  <a:schemeClr val="dk1"/>
                </a:solidFill>
                <a:cs typeface="B Koodak" panose="00000700000000000000" pitchFamily="2" charset="-78"/>
              </a:rPr>
              <a:t>هر </a:t>
            </a:r>
            <a:r>
              <a:rPr lang="fa-IR" sz="2800" b="1" dirty="0">
                <a:solidFill>
                  <a:schemeClr val="dk1"/>
                </a:solidFill>
                <a:cs typeface="B Koodak" panose="00000700000000000000" pitchFamily="2" charset="-78"/>
              </a:rPr>
              <a:t>گاه سوالی درباره بلوغ و </a:t>
            </a:r>
            <a:r>
              <a:rPr lang="fa-IR" sz="2800" b="1" dirty="0" smtClean="0">
                <a:solidFill>
                  <a:schemeClr val="dk1"/>
                </a:solidFill>
                <a:cs typeface="B Koodak" panose="00000700000000000000" pitchFamily="2" charset="-78"/>
              </a:rPr>
              <a:t>         تغییرات </a:t>
            </a:r>
            <a:r>
              <a:rPr lang="fa-IR" sz="2800" b="1" dirty="0">
                <a:solidFill>
                  <a:schemeClr val="dk1"/>
                </a:solidFill>
                <a:cs typeface="B Koodak" panose="00000700000000000000" pitchFamily="2" charset="-78"/>
              </a:rPr>
              <a:t>آن برایتان پیش آمد، </a:t>
            </a:r>
            <a:r>
              <a:rPr lang="fa-IR" sz="2800" b="1" dirty="0" smtClean="0">
                <a:solidFill>
                  <a:schemeClr val="dk1"/>
                </a:solidFill>
                <a:cs typeface="B Koodak" panose="00000700000000000000" pitchFamily="2" charset="-78"/>
              </a:rPr>
              <a:t>    پیش </a:t>
            </a:r>
            <a:r>
              <a:rPr lang="fa-IR" sz="2800" b="1" dirty="0">
                <a:solidFill>
                  <a:schemeClr val="dk1"/>
                </a:solidFill>
                <a:cs typeface="B Koodak" panose="00000700000000000000" pitchFamily="2" charset="-78"/>
              </a:rPr>
              <a:t>از هر کس دیگری، آن سوال را از والدین یا مربیان خود بپرسید.</a:t>
            </a:r>
          </a:p>
        </p:txBody>
      </p:sp>
      <p:pic>
        <p:nvPicPr>
          <p:cNvPr id="7" name="Picture 2" descr="C:\Users\123\Desktop\6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939868"/>
            <a:ext cx="1461987" cy="123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704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26920" y="3238274"/>
            <a:ext cx="64823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rtl="1"/>
            <a:endParaRPr lang="fa-IR" sz="4400" dirty="0" smtClean="0">
              <a:solidFill>
                <a:srgbClr val="C0BEAF">
                  <a:lumMod val="20000"/>
                  <a:lumOff val="80000"/>
                </a:srgbClr>
              </a:solidFill>
              <a:cs typeface="B Titr" panose="00000700000000000000" pitchFamily="2" charset="-78"/>
            </a:endParaRPr>
          </a:p>
          <a:p>
            <a:pPr algn="ctr" defTabSz="914400" rtl="1"/>
            <a:endParaRPr lang="en-US" sz="4400" dirty="0">
              <a:solidFill>
                <a:srgbClr val="C0BEAF">
                  <a:lumMod val="20000"/>
                  <a:lumOff val="80000"/>
                </a:srgbClr>
              </a:solidFill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2200" y="2730442"/>
            <a:ext cx="495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rtl="1">
              <a:lnSpc>
                <a:spcPct val="150000"/>
              </a:lnSpc>
            </a:pPr>
            <a:r>
              <a:rPr lang="fa-IR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سمیه سمالی- </a:t>
            </a:r>
            <a:r>
              <a:rPr lang="fa-IR" sz="2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کارشناس </a:t>
            </a:r>
            <a:r>
              <a:rPr lang="fa-IR" sz="2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برنامه سلامت </a:t>
            </a:r>
            <a:r>
              <a:rPr lang="fa-IR" sz="2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مدارس</a:t>
            </a:r>
          </a:p>
          <a:p>
            <a:pPr algn="ctr" defTabSz="914400" rtl="1">
              <a:lnSpc>
                <a:spcPct val="150000"/>
              </a:lnSpc>
            </a:pPr>
            <a:r>
              <a:rPr lang="fa-IR" sz="2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مرکز بهداشت شهرستان بندرعباس</a:t>
            </a:r>
            <a:endParaRPr lang="en-US" sz="2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Koodak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5200" y="1447800"/>
            <a:ext cx="5227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600" b="1" dirty="0" smtClean="0">
                <a:ln>
                  <a:solidFill>
                    <a:schemeClr val="tx1"/>
                  </a:solidFill>
                </a:ln>
                <a:cs typeface="B Koodak" panose="00000700000000000000" pitchFamily="2" charset="-78"/>
              </a:rPr>
              <a:t> </a:t>
            </a:r>
            <a:r>
              <a:rPr lang="fa-IR" sz="3600" b="1" dirty="0">
                <a:ln>
                  <a:solidFill>
                    <a:schemeClr val="tx1"/>
                  </a:solidFill>
                </a:ln>
                <a:cs typeface="B Kamran Outline" pitchFamily="2" charset="-78"/>
              </a:rPr>
              <a:t>با سپاس از توجه شما عزیزان</a:t>
            </a:r>
          </a:p>
        </p:txBody>
      </p:sp>
    </p:spTree>
    <p:extLst>
      <p:ext uri="{BB962C8B-B14F-4D97-AF65-F5344CB8AC3E}">
        <p14:creationId xmlns:p14="http://schemas.microsoft.com/office/powerpoint/2010/main" val="284281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23\Desktop\ا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4"/>
          <a:stretch/>
        </p:blipFill>
        <p:spPr bwMode="auto">
          <a:xfrm>
            <a:off x="3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E:\متفرقه\بلوغ و سلامت باروری\New folder (5)\2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1" y="1767006"/>
            <a:ext cx="4495800" cy="33239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447800" y="1736529"/>
            <a:ext cx="4648200" cy="3323987"/>
          </a:xfrm>
          <a:prstGeom prst="rect">
            <a:avLst/>
          </a:prstGeom>
          <a:solidFill>
            <a:srgbClr val="F6CAF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just" rtl="1">
              <a:lnSpc>
                <a:spcPct val="150000"/>
              </a:lnSpc>
              <a:spcBef>
                <a:spcPts val="1000"/>
              </a:spcBef>
              <a:buClr>
                <a:srgbClr val="FF388C"/>
              </a:buClr>
              <a:buSzPct val="80000"/>
            </a:pPr>
            <a:r>
              <a:rPr lang="fa-IR" sz="2800" dirty="0">
                <a:solidFill>
                  <a:schemeClr val="tx1"/>
                </a:solidFill>
                <a:cs typeface="B Koodak" panose="00000700000000000000" pitchFamily="2" charset="-78"/>
              </a:rPr>
              <a:t>د</a:t>
            </a:r>
            <a:r>
              <a:rPr lang="ar-SA" sz="2800" dirty="0">
                <a:solidFill>
                  <a:schemeClr val="tx1"/>
                </a:solidFill>
                <a:cs typeface="B Koodak" panose="00000700000000000000" pitchFamily="2" charset="-78"/>
              </a:rPr>
              <a:t>ر طي دوران بلوغ و حتي چند سال بعد از آن، سوِالات زيادي در ذهن دختران جوان مطرح مي‌شود كه گاهي بدون جواب مي‌ماند و همين مسئله </a:t>
            </a:r>
            <a:r>
              <a:rPr lang="fa-IR" sz="2800" dirty="0">
                <a:solidFill>
                  <a:schemeClr val="tx1"/>
                </a:solidFill>
                <a:cs typeface="B Koodak" panose="00000700000000000000" pitchFamily="2" charset="-78"/>
              </a:rPr>
              <a:t>باعث ایجاد </a:t>
            </a:r>
            <a:r>
              <a:rPr lang="ar-SA" sz="2800" dirty="0">
                <a:solidFill>
                  <a:schemeClr val="tx1"/>
                </a:solidFill>
                <a:cs typeface="B Koodak" panose="00000700000000000000" pitchFamily="2" charset="-78"/>
              </a:rPr>
              <a:t>اضطراب در آنها </a:t>
            </a:r>
            <a:r>
              <a:rPr lang="fa-IR" sz="2800" dirty="0">
                <a:solidFill>
                  <a:schemeClr val="tx1"/>
                </a:solidFill>
                <a:cs typeface="B Koodak" panose="00000700000000000000" pitchFamily="2" charset="-78"/>
              </a:rPr>
              <a:t>می شود.</a:t>
            </a:r>
          </a:p>
        </p:txBody>
      </p:sp>
      <p:sp>
        <p:nvSpPr>
          <p:cNvPr id="7" name="Text Placeholder 3"/>
          <p:cNvSpPr txBox="1">
            <a:spLocks/>
          </p:cNvSpPr>
          <p:nvPr/>
        </p:nvSpPr>
        <p:spPr>
          <a:xfrm>
            <a:off x="2895599" y="514092"/>
            <a:ext cx="7391399" cy="732522"/>
          </a:xfrm>
          <a:prstGeom prst="rect">
            <a:avLst/>
          </a:prstGeom>
          <a:solidFill>
            <a:srgbClr val="FFFF66"/>
          </a:solidFill>
          <a:ln w="38100" cap="flat" cmpd="sng" algn="ctr">
            <a:noFill/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rtl="1"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rtl="1"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rtl="1"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rtl="1"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rtl="1"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rtl="1"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rtl="1"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rtl="1"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388C"/>
              </a:buClr>
            </a:pPr>
            <a:r>
              <a:rPr lang="fa-IR" sz="3200" smtClean="0">
                <a:solidFill>
                  <a:schemeClr val="tx1"/>
                </a:solidFill>
                <a:cs typeface="B Koodak" panose="00000700000000000000" pitchFamily="2" charset="-78"/>
              </a:rPr>
              <a:t>قرار گرفتن در سن بلوغ را به شما تبریک می گوئیم.</a:t>
            </a:r>
            <a:endParaRPr lang="fa-IR" sz="3200" dirty="0">
              <a:solidFill>
                <a:schemeClr val="tx1"/>
              </a:solidFill>
              <a:cs typeface="B Koodak" panose="00000700000000000000" pitchFamily="2" charset="-78"/>
            </a:endParaRPr>
          </a:p>
        </p:txBody>
      </p:sp>
      <p:sp>
        <p:nvSpPr>
          <p:cNvPr id="8" name="Text Placeholder 3"/>
          <p:cNvSpPr txBox="1">
            <a:spLocks/>
          </p:cNvSpPr>
          <p:nvPr/>
        </p:nvSpPr>
        <p:spPr bwMode="auto">
          <a:xfrm>
            <a:off x="335281" y="5562600"/>
            <a:ext cx="7924800" cy="685800"/>
          </a:xfrm>
          <a:prstGeom prst="rect">
            <a:avLst/>
          </a:prstGeom>
          <a:solidFill>
            <a:srgbClr val="00CCFF"/>
          </a:solidFill>
          <a:effectLst>
            <a:glow rad="101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388C"/>
              </a:buClr>
            </a:pPr>
            <a:r>
              <a:rPr lang="fa-IR" sz="3200" dirty="0">
                <a:solidFill>
                  <a:schemeClr val="tx1"/>
                </a:solidFill>
                <a:cs typeface="B Koodak" panose="00000700000000000000" pitchFamily="2" charset="-78"/>
              </a:rPr>
              <a:t>شما را با این دوره مهم از زندگی تان بیشتر آشنا می کنیم.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9880" y="207959"/>
            <a:ext cx="1295400" cy="10386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5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89411" y="799573"/>
            <a:ext cx="3724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 rtl="1"/>
            <a:r>
              <a:rPr lang="fa-IR" sz="3200" dirty="0" smtClean="0">
                <a:solidFill>
                  <a:prstClr val="black"/>
                </a:solidFill>
                <a:cs typeface="B Koodak" panose="00000700000000000000" pitchFamily="2" charset="-78"/>
              </a:rPr>
              <a:t>متن را وارد کنید.</a:t>
            </a:r>
            <a:endParaRPr lang="en-US" sz="3200" dirty="0">
              <a:solidFill>
                <a:prstClr val="black"/>
              </a:solidFill>
              <a:cs typeface="B Koodak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44125" y="2384533"/>
            <a:ext cx="3191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 rtl="1"/>
            <a:r>
              <a:rPr lang="fa-IR" sz="3200" dirty="0" smtClean="0">
                <a:solidFill>
                  <a:prstClr val="black"/>
                </a:solidFill>
                <a:cs typeface="B Koodak" panose="00000700000000000000" pitchFamily="2" charset="-78"/>
              </a:rPr>
              <a:t>تصویر را وارد کنید.</a:t>
            </a:r>
            <a:endParaRPr lang="en-US" sz="3200" dirty="0">
              <a:solidFill>
                <a:prstClr val="black"/>
              </a:solidFill>
              <a:cs typeface="B Koodak" panose="00000700000000000000" pitchFamily="2" charset="-78"/>
            </a:endParaRPr>
          </a:p>
        </p:txBody>
      </p:sp>
      <p:pic>
        <p:nvPicPr>
          <p:cNvPr id="3074" name="Picture 2" descr="C:\Users\123\Desktop\ن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6"/>
          <a:stretch/>
        </p:blipFill>
        <p:spPr bwMode="auto">
          <a:xfrm>
            <a:off x="3" y="15240"/>
            <a:ext cx="12192000" cy="6842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8371277" y="1261142"/>
            <a:ext cx="336071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buFont typeface="Arial" pitchFamily="34" charset="0"/>
              <a:buNone/>
              <a:defRPr/>
            </a:pPr>
            <a:r>
              <a:rPr lang="fa-IR" sz="3600" dirty="0" smtClean="0">
                <a:solidFill>
                  <a:srgbClr val="FF0000"/>
                </a:solidFill>
                <a:cs typeface="B Koodak" panose="00000700000000000000" pitchFamily="2" charset="-78"/>
              </a:rPr>
              <a:t>بلوغ چیست؟</a:t>
            </a:r>
          </a:p>
          <a:p>
            <a:pPr algn="ctr" rtl="1">
              <a:buFont typeface="Arial" pitchFamily="34" charset="0"/>
              <a:buNone/>
              <a:defRPr/>
            </a:pPr>
            <a:endParaRPr lang="fa-IR" sz="3600" dirty="0" smtClean="0">
              <a:cs typeface="B Koodak" panose="00000700000000000000" pitchFamily="2" charset="-78"/>
            </a:endParaRPr>
          </a:p>
          <a:p>
            <a:pPr algn="ctr" rtl="1">
              <a:buFont typeface="Arial" pitchFamily="34" charset="0"/>
              <a:buNone/>
              <a:defRPr/>
            </a:pPr>
            <a:r>
              <a:rPr lang="fa-IR" sz="3600" dirty="0" smtClean="0">
                <a:cs typeface="B Koodak" panose="00000700000000000000" pitchFamily="2" charset="-78"/>
              </a:rPr>
              <a:t>مرحله </a:t>
            </a:r>
            <a:r>
              <a:rPr lang="fa-IR" sz="3600" dirty="0">
                <a:cs typeface="B Koodak" panose="00000700000000000000" pitchFamily="2" charset="-78"/>
              </a:rPr>
              <a:t>ای از رشد انسان است که باعث گذر از کودکی و رسیدن به بزرگسالی می شود.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1028451" y="1882348"/>
            <a:ext cx="4106772" cy="4562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rtl="1">
              <a:lnSpc>
                <a:spcPct val="150000"/>
              </a:lnSpc>
              <a:defRPr/>
            </a:pPr>
            <a:r>
              <a:rPr lang="fa-IR" sz="2800" dirty="0">
                <a:cs typeface="B Koodak" panose="00000700000000000000" pitchFamily="2" charset="-78"/>
              </a:rPr>
              <a:t>در این دوره مجموعه ای از تغییرات </a:t>
            </a:r>
            <a:r>
              <a:rPr lang="fa-IR" sz="2800" dirty="0" smtClean="0">
                <a:cs typeface="B Koodak" panose="00000700000000000000" pitchFamily="2" charset="-78"/>
              </a:rPr>
              <a:t>طبیعی جسمی</a:t>
            </a:r>
            <a:r>
              <a:rPr lang="fa-IR" sz="2800" dirty="0">
                <a:cs typeface="B Koodak" panose="00000700000000000000" pitchFamily="2" charset="-78"/>
              </a:rPr>
              <a:t>، روانی، عاطفی واجتماعی اتفاق می افتد و زیربنای زندگی بزرگسالی </a:t>
            </a:r>
            <a:endParaRPr lang="fa-IR" sz="2800" dirty="0" smtClean="0">
              <a:cs typeface="B Koodak" panose="00000700000000000000" pitchFamily="2" charset="-78"/>
            </a:endParaRPr>
          </a:p>
          <a:p>
            <a:pPr lvl="0" algn="ctr" rtl="1">
              <a:lnSpc>
                <a:spcPct val="150000"/>
              </a:lnSpc>
              <a:defRPr/>
            </a:pPr>
            <a:r>
              <a:rPr lang="fa-IR" sz="2800" dirty="0" smtClean="0">
                <a:cs typeface="B Koodak" panose="00000700000000000000" pitchFamily="2" charset="-78"/>
              </a:rPr>
              <a:t>پی </a:t>
            </a:r>
            <a:r>
              <a:rPr lang="fa-IR" sz="2800" dirty="0">
                <a:cs typeface="B Koodak" panose="00000700000000000000" pitchFamily="2" charset="-78"/>
              </a:rPr>
              <a:t>ریزی می شود</a:t>
            </a:r>
            <a:r>
              <a:rPr lang="fa-IR" sz="2800" dirty="0">
                <a:latin typeface="F_Titr" pitchFamily="2" charset="2"/>
                <a:cs typeface="2  Baran" pitchFamily="2" charset="-78"/>
              </a:rPr>
              <a:t>.</a:t>
            </a:r>
          </a:p>
          <a:p>
            <a:pPr lvl="0" algn="ctr" rtl="1">
              <a:lnSpc>
                <a:spcPct val="150000"/>
              </a:lnSpc>
              <a:defRPr/>
            </a:pPr>
            <a:endParaRPr lang="fa-IR" sz="2800" dirty="0" smtClean="0">
              <a:latin typeface="F_Titr" pitchFamily="2" charset="2"/>
              <a:cs typeface="2  Baran" pitchFamily="2" charset="-78"/>
            </a:endParaRPr>
          </a:p>
          <a:p>
            <a:pPr lvl="0" algn="ctr" rtl="1">
              <a:lnSpc>
                <a:spcPct val="150000"/>
              </a:lnSpc>
              <a:defRPr/>
            </a:pPr>
            <a:endParaRPr lang="fa-IR" sz="2800" dirty="0">
              <a:latin typeface="F_Titr" pitchFamily="2" charset="2"/>
              <a:cs typeface="2  Bar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8096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="" xmlns:a16="http://schemas.microsoft.com/office/drawing/2014/main" id="{DE1524FC-15ED-C449-A435-044E1DFB0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نگهدارنده مکان محتوا 2">
            <a:extLst>
              <a:ext uri="{FF2B5EF4-FFF2-40B4-BE49-F238E27FC236}">
                <a16:creationId xmlns="" xmlns:a16="http://schemas.microsoft.com/office/drawing/2014/main" id="{94BBC804-616A-D344-A115-25C19DF7C1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2" descr="E:\متفرقه\بلوغ و سلامت باروری\Picture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45"/>
          <a:stretch/>
        </p:blipFill>
        <p:spPr bwMode="auto">
          <a:xfrm>
            <a:off x="1" y="4"/>
            <a:ext cx="12222486" cy="68579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373880" y="1213366"/>
            <a:ext cx="7010400" cy="2677656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rtl="1">
              <a:lnSpc>
                <a:spcPct val="150000"/>
              </a:lnSpc>
              <a:defRPr/>
            </a:pPr>
            <a:r>
              <a:rPr lang="fa-IR" sz="2800" dirty="0">
                <a:solidFill>
                  <a:schemeClr val="tx1"/>
                </a:solidFill>
                <a:cs typeface="B Koodak" panose="00000700000000000000" pitchFamily="2" charset="-78"/>
              </a:rPr>
              <a:t>اگر دوران بلوغ را خوب بشناسید، </a:t>
            </a:r>
          </a:p>
          <a:p>
            <a:pPr lvl="0" algn="just" rtl="1">
              <a:lnSpc>
                <a:spcPct val="150000"/>
              </a:lnSpc>
              <a:defRPr/>
            </a:pPr>
            <a:r>
              <a:rPr lang="fa-IR" sz="2800" dirty="0">
                <a:solidFill>
                  <a:schemeClr val="tx1"/>
                </a:solidFill>
                <a:cs typeface="B Koodak" panose="00000700000000000000" pitchFamily="2" charset="-78"/>
              </a:rPr>
              <a:t>در محیطی سرشار از تفاهم و صمیمیت با کمک والدین این دوره را به طور طبیعی پشت سر گذاشته و با نشاط و سلامتی پا به عرصه زندگی بزرگسالی خواهید گذاشت.</a:t>
            </a:r>
          </a:p>
        </p:txBody>
      </p:sp>
      <p:pic>
        <p:nvPicPr>
          <p:cNvPr id="6" name="Picture 3" descr="E:\متفرقه\بلوغ و سلامت باروری\New folder (5)\Vv5APqW_JsZf31W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1" t="33138" r="19906" b="13435"/>
          <a:stretch/>
        </p:blipFill>
        <p:spPr bwMode="auto">
          <a:xfrm>
            <a:off x="1066803" y="1246342"/>
            <a:ext cx="2971800" cy="26446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7" name="Oval 6"/>
          <p:cNvSpPr/>
          <p:nvPr/>
        </p:nvSpPr>
        <p:spPr>
          <a:xfrm>
            <a:off x="-1295400" y="28194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08" y="381000"/>
            <a:ext cx="1424356" cy="11420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868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123\Desktop\ت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5"/>
          <a:stretch/>
        </p:blipFill>
        <p:spPr bwMode="auto">
          <a:xfrm>
            <a:off x="3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257800" y="1219200"/>
            <a:ext cx="3429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rtl="1" latinLnBrk="1">
              <a:defRPr/>
            </a:pPr>
            <a:r>
              <a:rPr lang="fa-IR" sz="4000" b="1" dirty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بلوغ </a:t>
            </a:r>
            <a:r>
              <a:rPr lang="fa-IR" sz="4000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ازچه </a:t>
            </a:r>
            <a:r>
              <a:rPr lang="fa-IR" sz="4000" b="1" dirty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زمانی </a:t>
            </a:r>
            <a:endParaRPr lang="fa-IR" sz="4000" b="1" dirty="0" smtClean="0">
              <a:ln>
                <a:solidFill>
                  <a:schemeClr val="tx1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Koodak" panose="00000700000000000000" pitchFamily="2" charset="-78"/>
            </a:endParaRPr>
          </a:p>
          <a:p>
            <a:pPr lvl="0" algn="ctr" defTabSz="914400" rtl="1" latinLnBrk="1">
              <a:defRPr/>
            </a:pPr>
            <a:r>
              <a:rPr lang="fa-IR" sz="4000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آغاز </a:t>
            </a:r>
            <a:r>
              <a:rPr lang="fa-IR" sz="4000" b="1" dirty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می شود؟</a:t>
            </a:r>
            <a:endParaRPr lang="en-US" sz="4000" b="1" dirty="0">
              <a:ln>
                <a:solidFill>
                  <a:schemeClr val="tx1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Koodak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38200" y="3429000"/>
            <a:ext cx="6781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 rtl="1" latinLnBrk="1">
              <a:lnSpc>
                <a:spcPct val="150000"/>
              </a:lnSpc>
              <a:defRPr/>
            </a:pPr>
            <a:r>
              <a:rPr lang="fa-IR" sz="3200" dirty="0">
                <a:cs typeface="B Koodak" panose="00000700000000000000" pitchFamily="2" charset="-78"/>
              </a:rPr>
              <a:t>سن آغاز بلوغ در افراد مختلف متفاوت می باشد. نشانه های بلوغ در اکثر دختران در سنین </a:t>
            </a:r>
            <a:r>
              <a:rPr lang="fa-IR" sz="3200" dirty="0" smtClean="0">
                <a:cs typeface="B Koodak" panose="00000700000000000000" pitchFamily="2" charset="-78"/>
              </a:rPr>
              <a:t>8 </a:t>
            </a:r>
            <a:r>
              <a:rPr lang="fa-IR" sz="3200" smtClean="0">
                <a:cs typeface="B Koodak" panose="00000700000000000000" pitchFamily="2" charset="-78"/>
              </a:rPr>
              <a:t>تا 12سالگی </a:t>
            </a:r>
            <a:r>
              <a:rPr lang="fa-IR" sz="3200" dirty="0">
                <a:cs typeface="B Koodak" panose="00000700000000000000" pitchFamily="2" charset="-78"/>
              </a:rPr>
              <a:t>آغاز و در حدود 16 سالگی پایان می یابد. </a:t>
            </a:r>
          </a:p>
        </p:txBody>
      </p:sp>
    </p:spTree>
    <p:extLst>
      <p:ext uri="{BB962C8B-B14F-4D97-AF65-F5344CB8AC3E}">
        <p14:creationId xmlns:p14="http://schemas.microsoft.com/office/powerpoint/2010/main" val="398667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9526733" y="2286000"/>
            <a:ext cx="2512867" cy="186690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914400" rtl="1" latinLnBrk="1">
              <a:defRPr/>
            </a:pPr>
            <a:r>
              <a:rPr lang="fa-IR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تغییرات جسمی بلوغ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Koodak" panose="00000700000000000000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04800" y="609600"/>
            <a:ext cx="5181605" cy="5562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 algn="r" rtl="1">
              <a:lnSpc>
                <a:spcPct val="150000"/>
              </a:lnSpc>
              <a:spcBef>
                <a:spcPts val="1000"/>
              </a:spcBef>
              <a:buClr>
                <a:srgbClr val="FF388C"/>
              </a:buClr>
              <a:buSzPct val="75000"/>
              <a:buFont typeface="Arial" pitchFamily="34" charset="0"/>
              <a:buChar char="•"/>
            </a:pPr>
            <a:r>
              <a:rPr lang="fa-IR" altLang="en-US" sz="2800" dirty="0">
                <a:solidFill>
                  <a:schemeClr val="tx1"/>
                </a:solidFill>
                <a:cs typeface="B Koodak" panose="00000700000000000000" pitchFamily="2" charset="-78"/>
              </a:rPr>
              <a:t>جوانه زدن پستان ها</a:t>
            </a:r>
          </a:p>
          <a:p>
            <a:pPr marL="457200" indent="-457200" algn="r" rtl="1">
              <a:lnSpc>
                <a:spcPct val="150000"/>
              </a:lnSpc>
              <a:spcBef>
                <a:spcPts val="1000"/>
              </a:spcBef>
              <a:buClr>
                <a:srgbClr val="FF388C"/>
              </a:buClr>
              <a:buSzPct val="75000"/>
              <a:buFont typeface="Arial" pitchFamily="34" charset="0"/>
              <a:buChar char="•"/>
            </a:pPr>
            <a:r>
              <a:rPr lang="fa-IR" altLang="en-US" sz="2800" dirty="0">
                <a:solidFill>
                  <a:schemeClr val="tx1"/>
                </a:solidFill>
                <a:cs typeface="B Koodak" panose="00000700000000000000" pitchFamily="2" charset="-78"/>
              </a:rPr>
              <a:t>افزایش سرعت رشد قد و وزن</a:t>
            </a:r>
            <a:endParaRPr lang="en-US" altLang="en-US" sz="2800" dirty="0">
              <a:solidFill>
                <a:schemeClr val="tx1"/>
              </a:solidFill>
              <a:cs typeface="B Koodak" panose="000007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spcBef>
                <a:spcPts val="1000"/>
              </a:spcBef>
              <a:buClr>
                <a:srgbClr val="FF388C"/>
              </a:buClr>
              <a:buSzPct val="75000"/>
              <a:buFont typeface="Arial" pitchFamily="34" charset="0"/>
              <a:buChar char="•"/>
            </a:pPr>
            <a:r>
              <a:rPr lang="fa-IR" altLang="en-US" sz="2800" dirty="0">
                <a:solidFill>
                  <a:schemeClr val="tx1"/>
                </a:solidFill>
                <a:cs typeface="B Koodak" panose="00000700000000000000" pitchFamily="2" charset="-78"/>
              </a:rPr>
              <a:t>رویش موهای زیر بغل و ناحیه تناسلی</a:t>
            </a:r>
          </a:p>
          <a:p>
            <a:pPr marL="457200" indent="-457200" algn="r" rtl="1">
              <a:lnSpc>
                <a:spcPct val="150000"/>
              </a:lnSpc>
              <a:spcBef>
                <a:spcPts val="1000"/>
              </a:spcBef>
              <a:buClr>
                <a:srgbClr val="FF388C"/>
              </a:buClr>
              <a:buSzPct val="75000"/>
              <a:buFont typeface="Arial" pitchFamily="34" charset="0"/>
              <a:buChar char="•"/>
            </a:pPr>
            <a:r>
              <a:rPr lang="fa-IR" altLang="en-US" sz="2800" dirty="0">
                <a:solidFill>
                  <a:schemeClr val="tx1"/>
                </a:solidFill>
                <a:cs typeface="B Koodak" panose="00000700000000000000" pitchFamily="2" charset="-78"/>
              </a:rPr>
              <a:t>شروع نخستین عادت ماهیانه</a:t>
            </a:r>
          </a:p>
          <a:p>
            <a:pPr marL="457200" indent="-457200" algn="r" rtl="1">
              <a:lnSpc>
                <a:spcPct val="150000"/>
              </a:lnSpc>
              <a:spcBef>
                <a:spcPts val="1000"/>
              </a:spcBef>
              <a:buClr>
                <a:srgbClr val="FF388C"/>
              </a:buClr>
              <a:buSzPct val="75000"/>
              <a:buFont typeface="Arial" pitchFamily="34" charset="0"/>
              <a:buChar char="•"/>
            </a:pPr>
            <a:r>
              <a:rPr lang="fa-IR" altLang="en-US" sz="2800" dirty="0">
                <a:solidFill>
                  <a:schemeClr val="tx1"/>
                </a:solidFill>
                <a:cs typeface="B Koodak" panose="00000700000000000000" pitchFamily="2" charset="-78"/>
              </a:rPr>
              <a:t>افزایش فعا لیت غدد چربی وعرق </a:t>
            </a:r>
            <a:r>
              <a:rPr lang="fa-IR" altLang="en-US" sz="2800" dirty="0" smtClean="0">
                <a:solidFill>
                  <a:schemeClr val="tx1"/>
                </a:solidFill>
                <a:cs typeface="B Koodak" panose="00000700000000000000" pitchFamily="2" charset="-78"/>
              </a:rPr>
              <a:t>(بروز آکنه </a:t>
            </a:r>
            <a:r>
              <a:rPr lang="fa-IR" altLang="en-US" sz="2800" dirty="0">
                <a:solidFill>
                  <a:schemeClr val="tx1"/>
                </a:solidFill>
                <a:cs typeface="B Koodak" panose="00000700000000000000" pitchFamily="2" charset="-78"/>
              </a:rPr>
              <a:t>یا جوش جوانی و تغییر بوی عرق بدن)</a:t>
            </a:r>
          </a:p>
        </p:txBody>
      </p:sp>
      <p:pic>
        <p:nvPicPr>
          <p:cNvPr id="13" name="Picture 2" descr="C:\Users\123\Desktop\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571" y="690400"/>
            <a:ext cx="570412" cy="4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123\Desktop\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255" y="1399492"/>
            <a:ext cx="570412" cy="4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123\Desktop\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868" y="4419600"/>
            <a:ext cx="570412" cy="4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123\Desktop\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433" y="3670012"/>
            <a:ext cx="570412" cy="4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123\Desktop\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913" y="2286000"/>
            <a:ext cx="570412" cy="4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813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123\Desktop\ص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19200" y="800070"/>
            <a:ext cx="861060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2" indent="0" algn="r" rtl="1">
              <a:buSzPct val="75000"/>
              <a:buNone/>
            </a:pPr>
            <a:r>
              <a:rPr lang="fa-IR" altLang="en-US" sz="2800" b="1" dirty="0">
                <a:cs typeface="B Koodak" panose="00000700000000000000" pitchFamily="2" charset="-78"/>
              </a:rPr>
              <a:t>این تغییرات به طور متوسط در دخترها 3 تا 4 سال طول می کشد</a:t>
            </a:r>
            <a:r>
              <a:rPr lang="fa-IR" altLang="en-US" sz="2800" b="1" dirty="0" smtClean="0">
                <a:cs typeface="B Koodak" panose="00000700000000000000" pitchFamily="2" charset="-78"/>
              </a:rPr>
              <a:t>.</a:t>
            </a:r>
            <a:endParaRPr lang="fa-IR" altLang="en-US" sz="2800" b="1" dirty="0">
              <a:cs typeface="B Koodak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03960" y="1524000"/>
            <a:ext cx="7391400" cy="267765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lvl="2" algn="just" rtl="1">
              <a:lnSpc>
                <a:spcPct val="150000"/>
              </a:lnSpc>
              <a:buSzPct val="75000"/>
            </a:pPr>
            <a:r>
              <a:rPr lang="fa-IR" altLang="en-US" sz="2800" dirty="0" smtClean="0">
                <a:cs typeface="B Koodak" panose="00000700000000000000" pitchFamily="2" charset="-78"/>
              </a:rPr>
              <a:t>چنانچه </a:t>
            </a:r>
            <a:r>
              <a:rPr lang="fa-IR" altLang="en-US" sz="2800" dirty="0">
                <a:cs typeface="B Koodak" panose="00000700000000000000" pitchFamily="2" charset="-78"/>
              </a:rPr>
              <a:t>این تغییرات </a:t>
            </a:r>
            <a:r>
              <a:rPr lang="fa-IR" altLang="en-US" sz="28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قبل از 8 سالگی </a:t>
            </a:r>
            <a:r>
              <a:rPr lang="fa-IR" altLang="en-US" sz="2800" dirty="0">
                <a:cs typeface="B Koodak" panose="00000700000000000000" pitchFamily="2" charset="-78"/>
              </a:rPr>
              <a:t>آغاز شوند </a:t>
            </a:r>
            <a:r>
              <a:rPr lang="fa-IR" altLang="en-US" sz="28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بلوغ زودرس </a:t>
            </a:r>
            <a:r>
              <a:rPr lang="fa-IR" altLang="en-US" sz="2800" dirty="0">
                <a:cs typeface="B Koodak" panose="00000700000000000000" pitchFamily="2" charset="-78"/>
              </a:rPr>
              <a:t>و در صورتی که </a:t>
            </a:r>
            <a:r>
              <a:rPr lang="fa-IR" altLang="en-US" sz="28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تا 16 سالگی </a:t>
            </a:r>
            <a:r>
              <a:rPr lang="fa-IR" altLang="en-US" sz="2800" dirty="0">
                <a:cs typeface="B Koodak" panose="00000700000000000000" pitchFamily="2" charset="-78"/>
              </a:rPr>
              <a:t>شروع نشوند </a:t>
            </a:r>
            <a:r>
              <a:rPr lang="fa-IR" altLang="en-US" sz="28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بلوغ دیررس </a:t>
            </a:r>
            <a:r>
              <a:rPr lang="fa-IR" altLang="en-US" sz="2800" dirty="0">
                <a:cs typeface="B Koodak" panose="00000700000000000000" pitchFamily="2" charset="-78"/>
              </a:rPr>
              <a:t>نامیده می شود </a:t>
            </a:r>
            <a:r>
              <a:rPr lang="fa-IR" altLang="en-US" sz="2800" dirty="0" smtClean="0">
                <a:cs typeface="B Koodak" panose="00000700000000000000" pitchFamily="2" charset="-78"/>
              </a:rPr>
              <a:t>و </a:t>
            </a:r>
            <a:r>
              <a:rPr lang="fa-IR" altLang="en-US" sz="2800" dirty="0">
                <a:cs typeface="B Koodak" panose="00000700000000000000" pitchFamily="2" charset="-78"/>
              </a:rPr>
              <a:t>به عنوان یک مسئله مهم باید مورد توجه قرار گیرد و به پزشک مراجعه شود</a:t>
            </a:r>
            <a:r>
              <a:rPr lang="fa-IR" altLang="en-US" sz="2800" dirty="0" smtClean="0">
                <a:cs typeface="B Koodak" panose="00000700000000000000" pitchFamily="2" charset="-78"/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1188720" y="4495800"/>
            <a:ext cx="736092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2" indent="0" algn="r" rtl="1">
              <a:buSzPct val="75000"/>
              <a:buNone/>
            </a:pPr>
            <a:r>
              <a:rPr lang="fa-IR" altLang="en-US" sz="2800" b="1" dirty="0">
                <a:cs typeface="B Koodak" panose="00000700000000000000" pitchFamily="2" charset="-78"/>
              </a:rPr>
              <a:t>بلوغ زودرس موجب کوتاه قدی فرد در دوران بلوغ می شود.</a:t>
            </a:r>
          </a:p>
        </p:txBody>
      </p:sp>
    </p:spTree>
    <p:extLst>
      <p:ext uri="{BB962C8B-B14F-4D97-AF65-F5344CB8AC3E}">
        <p14:creationId xmlns:p14="http://schemas.microsoft.com/office/powerpoint/2010/main" val="385980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23\Desktop\خ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5"/>
          <a:stretch/>
        </p:blipFill>
        <p:spPr bwMode="auto">
          <a:xfrm>
            <a:off x="4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 txBox="1">
            <a:spLocks noChangeArrowheads="1"/>
          </p:cNvSpPr>
          <p:nvPr/>
        </p:nvSpPr>
        <p:spPr bwMode="auto">
          <a:xfrm>
            <a:off x="7620000" y="1828800"/>
            <a:ext cx="3505200" cy="3544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fa-IR" sz="2400" dirty="0">
                <a:solidFill>
                  <a:srgbClr val="FF0000"/>
                </a:solidFill>
                <a:latin typeface="+mn-lt"/>
                <a:cs typeface="B Koodak" panose="00000700000000000000" pitchFamily="2" charset="-78"/>
              </a:rPr>
              <a:t>قاعدگی</a:t>
            </a:r>
            <a:r>
              <a:rPr lang="fa-IR" sz="2400" dirty="0">
                <a:latin typeface="+mn-lt"/>
                <a:cs typeface="B Koodak" panose="00000700000000000000" pitchFamily="2" charset="-78"/>
              </a:rPr>
              <a:t> </a:t>
            </a:r>
            <a:r>
              <a:rPr lang="fa-IR" sz="2400" dirty="0" smtClean="0">
                <a:latin typeface="+mn-lt"/>
                <a:cs typeface="B Koodak" panose="00000700000000000000" pitchFamily="2" charset="-78"/>
              </a:rPr>
              <a:t>یک </a:t>
            </a:r>
            <a:r>
              <a:rPr lang="fa-IR" sz="2400" dirty="0">
                <a:latin typeface="+mn-lt"/>
                <a:cs typeface="B Koodak" panose="00000700000000000000" pitchFamily="2" charset="-78"/>
              </a:rPr>
              <a:t>رویداد طبیعی است که در همه دختران سالم اتفاق می افتد</a:t>
            </a:r>
            <a:r>
              <a:rPr lang="fa-IR" sz="2400" dirty="0" smtClean="0">
                <a:latin typeface="+mn-lt"/>
                <a:cs typeface="B Koodak" panose="00000700000000000000" pitchFamily="2" charset="-78"/>
              </a:rPr>
              <a:t>.</a:t>
            </a:r>
            <a:endParaRPr lang="fa-IR" sz="2400" dirty="0">
              <a:latin typeface="+mn-lt"/>
              <a:cs typeface="B Koodak" panose="00000700000000000000" pitchFamily="2" charset="-78"/>
            </a:endParaRPr>
          </a:p>
          <a:p>
            <a:pPr marL="0" indent="0" algn="just">
              <a:buNone/>
            </a:pPr>
            <a:r>
              <a:rPr lang="fa-IR" sz="2400" dirty="0">
                <a:latin typeface="+mn-lt"/>
                <a:cs typeface="B Koodak" panose="00000700000000000000" pitchFamily="2" charset="-78"/>
              </a:rPr>
              <a:t>بعد از یک دوره تخمک گذاری </a:t>
            </a:r>
            <a:r>
              <a:rPr lang="fa-IR" sz="2400" dirty="0" smtClean="0">
                <a:latin typeface="+mn-lt"/>
                <a:cs typeface="B Koodak" panose="00000700000000000000" pitchFamily="2" charset="-78"/>
              </a:rPr>
              <a:t>طبیعی (آزاد </a:t>
            </a:r>
            <a:r>
              <a:rPr lang="fa-IR" sz="2400" dirty="0">
                <a:latin typeface="+mn-lt"/>
                <a:cs typeface="B Koodak" panose="00000700000000000000" pitchFamily="2" charset="-78"/>
              </a:rPr>
              <a:t>شدن یک تخمک از تخمدان) پوشش داخلی رحم همراه با مقداری خون ریزش </a:t>
            </a:r>
            <a:r>
              <a:rPr lang="fa-IR" sz="2400" dirty="0" smtClean="0">
                <a:latin typeface="+mn-lt"/>
                <a:cs typeface="B Koodak" panose="00000700000000000000" pitchFamily="2" charset="-78"/>
              </a:rPr>
              <a:t>می یابد </a:t>
            </a:r>
            <a:r>
              <a:rPr lang="fa-IR" sz="2400" dirty="0">
                <a:latin typeface="+mn-lt"/>
                <a:cs typeface="B Koodak" panose="00000700000000000000" pitchFamily="2" charset="-78"/>
              </a:rPr>
              <a:t>و خونریزی قاعدگی اتفاق می افتد.</a:t>
            </a:r>
            <a:endParaRPr lang="en-US" sz="2400" dirty="0">
              <a:latin typeface="+mn-lt"/>
              <a:cs typeface="B Koodak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26"/>
          <a:stretch/>
        </p:blipFill>
        <p:spPr>
          <a:xfrm>
            <a:off x="1905000" y="1733335"/>
            <a:ext cx="3007289" cy="3558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2237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134096" y="218364"/>
            <a:ext cx="7860407" cy="646903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99698" y="533400"/>
            <a:ext cx="71292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rtl="1"/>
            <a:r>
              <a:rPr lang="fa-IR" sz="3600" b="1" dirty="0">
                <a:ln>
                  <a:solidFill>
                    <a:schemeClr val="tx1"/>
                  </a:solidFill>
                </a:ln>
                <a:solidFill>
                  <a:srgbClr val="8F45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anose="00000700000000000000" pitchFamily="2" charset="-78"/>
              </a:rPr>
              <a:t>دوره و مدت قاعدگی </a:t>
            </a:r>
            <a:endParaRPr lang="en-US" sz="3600" b="1" dirty="0">
              <a:ln>
                <a:solidFill>
                  <a:schemeClr val="tx1"/>
                </a:solidFill>
              </a:ln>
              <a:solidFill>
                <a:srgbClr val="8F45C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Koodak" panose="00000700000000000000" pitchFamily="2" charset="-78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724400" y="1676400"/>
            <a:ext cx="6781800" cy="4226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971800" indent="-2286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429000" indent="-2286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886200" indent="-2286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marL="0" algn="just" rtl="1">
              <a:lnSpc>
                <a:spcPct val="150000"/>
              </a:lnSpc>
            </a:pPr>
            <a:r>
              <a:rPr lang="fa-IR" sz="2400" dirty="0">
                <a:latin typeface="+mn-lt"/>
                <a:cs typeface="B Koodak" panose="00000700000000000000" pitchFamily="2" charset="-78"/>
              </a:rPr>
              <a:t>فاصله بین اولین روز خونریزی قاعدگی، تا اولین روز خونریزی قاعدگی بعدی را که معمولا 21-35 روز (به طور متوسط 28 روز) است یک دوره قاعدگی می گویند.</a:t>
            </a:r>
          </a:p>
          <a:p>
            <a:pPr marL="0" algn="just" rtl="1">
              <a:lnSpc>
                <a:spcPct val="150000"/>
              </a:lnSpc>
            </a:pPr>
            <a:r>
              <a:rPr lang="fa-IR" sz="2400" dirty="0">
                <a:solidFill>
                  <a:srgbClr val="672C94"/>
                </a:solidFill>
                <a:latin typeface="+mn-lt"/>
                <a:cs typeface="B Koodak" panose="00000700000000000000" pitchFamily="2" charset="-78"/>
              </a:rPr>
              <a:t>مدت قاعدگی، روزهای خونریزی می باشد که بین 3 تا 8 روز در افراد مختلف ادامه دارد.</a:t>
            </a:r>
          </a:p>
          <a:p>
            <a:pPr marL="0" algn="just" rtl="1">
              <a:lnSpc>
                <a:spcPct val="150000"/>
              </a:lnSpc>
            </a:pPr>
            <a:r>
              <a:rPr lang="fa-IR" sz="2400" dirty="0">
                <a:solidFill>
                  <a:srgbClr val="FF0000"/>
                </a:solidFill>
                <a:latin typeface="+mn-lt"/>
                <a:cs typeface="B Koodak" panose="00000700000000000000" pitchFamily="2" charset="-78"/>
              </a:rPr>
              <a:t>بی نظمی در طول مدت و دوره قاعدگی در 2 سال اول پس از اولین قاعدگی طبیعی بوده و حتی بدون درمان بهبود می یابد</a:t>
            </a:r>
            <a:r>
              <a:rPr lang="fa-IR" sz="2400" dirty="0" smtClean="0">
                <a:solidFill>
                  <a:srgbClr val="FF0000"/>
                </a:solidFill>
                <a:latin typeface="+mn-lt"/>
                <a:cs typeface="B Koodak" panose="00000700000000000000" pitchFamily="2" charset="-78"/>
              </a:rPr>
              <a:t>.</a:t>
            </a:r>
            <a:endParaRPr lang="fa-IR" sz="2400" dirty="0">
              <a:solidFill>
                <a:srgbClr val="FF0000"/>
              </a:solidFill>
              <a:latin typeface="+mn-lt"/>
              <a:cs typeface="B Koodak" panose="00000700000000000000" pitchFamily="2" charset="-78"/>
            </a:endParaRPr>
          </a:p>
        </p:txBody>
      </p:sp>
      <p:pic>
        <p:nvPicPr>
          <p:cNvPr id="5" name="Picture 2" descr="C:\Users\123\Desktop\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0994" y="1828800"/>
            <a:ext cx="570412" cy="4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123\Desktop\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8331" y="3548355"/>
            <a:ext cx="570412" cy="4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123\Desktop\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0994" y="4800600"/>
            <a:ext cx="570412" cy="4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28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وجه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1_Office Theme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AAB56B71-A228-4DC1-99E3-A763D21C85EB}" vid="{B6F1DD8F-63EF-4A9E-AAF8-1D8954F4B0A8}"/>
    </a:ext>
  </a:extLst>
</a:theme>
</file>

<file path=ppt/theme/theme6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1058</TotalTime>
  <Words>883</Words>
  <Application>Microsoft Office PowerPoint</Application>
  <PresentationFormat>Custom</PresentationFormat>
  <Paragraphs>67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وجه</vt:lpstr>
      <vt:lpstr>1_Office Theme</vt:lpstr>
      <vt:lpstr>Diseño predeterminado</vt:lpstr>
      <vt:lpstr>4_Custom Design</vt:lpstr>
      <vt:lpstr>2_Office Theme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ارائه PowerPoint</dc:title>
  <dc:creator>samali_somaie@yahoo.com</dc:creator>
  <cp:lastModifiedBy>1234</cp:lastModifiedBy>
  <cp:revision>82</cp:revision>
  <dcterms:created xsi:type="dcterms:W3CDTF">2020-12-14T18:02:04Z</dcterms:created>
  <dcterms:modified xsi:type="dcterms:W3CDTF">2022-06-14T05:49:08Z</dcterms:modified>
</cp:coreProperties>
</file>